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handoutMasterIdLst>
    <p:handoutMasterId r:id="rId20"/>
  </p:handoutMasterIdLst>
  <p:sldIdLst>
    <p:sldId id="256" r:id="rId2"/>
    <p:sldId id="257" r:id="rId3"/>
    <p:sldId id="271" r:id="rId4"/>
    <p:sldId id="274" r:id="rId5"/>
    <p:sldId id="259" r:id="rId6"/>
    <p:sldId id="275" r:id="rId7"/>
    <p:sldId id="258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6" r:id="rId18"/>
    <p:sldId id="272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-1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10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506ED-A06C-4332-B52E-71058A27629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8093E-C273-4454-9BFA-A8C8A771E6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圆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圆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圆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圆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259632" y="3645024"/>
            <a:ext cx="6400800" cy="1752600"/>
          </a:xfrm>
        </p:spPr>
        <p:txBody>
          <a:bodyPr>
            <a:normAutofit/>
          </a:bodyPr>
          <a:lstStyle/>
          <a:p>
            <a:r>
              <a:rPr lang="zh-CN" altLang="zh-CN" sz="4400" b="1" dirty="0" smtClean="0">
                <a:solidFill>
                  <a:schemeClr val="tx1"/>
                </a:solidFill>
                <a:latin typeface="华文仿宋" pitchFamily="2" charset="-122"/>
                <a:ea typeface="华文仿宋" pitchFamily="2" charset="-122"/>
              </a:rPr>
              <a:t>流程及注意事项</a:t>
            </a:r>
            <a:endParaRPr lang="zh-CN" altLang="en-US" sz="4400" b="1" dirty="0">
              <a:solidFill>
                <a:schemeClr val="tx1"/>
              </a:solidFill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992888" cy="2016224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tx2">
                    <a:lumMod val="50000"/>
                  </a:schemeClr>
                </a:solidFill>
              </a:rPr>
              <a:t>201</a:t>
            </a:r>
            <a:r>
              <a:rPr lang="en-US" altLang="zh-CN" b="1" dirty="0" smtClean="0">
                <a:solidFill>
                  <a:schemeClr val="tx2">
                    <a:lumMod val="50000"/>
                  </a:schemeClr>
                </a:solidFill>
              </a:rPr>
              <a:t>8</a:t>
            </a:r>
            <a:r>
              <a:rPr lang="zh-CN" altLang="zh-CN" b="1" dirty="0" smtClean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zh-CN" altLang="en-US" b="1" dirty="0" smtClean="0">
                <a:solidFill>
                  <a:schemeClr val="tx2">
                    <a:lumMod val="50000"/>
                  </a:schemeClr>
                </a:solidFill>
              </a:rPr>
              <a:t>浙江省</a:t>
            </a:r>
            <a:r>
              <a:rPr lang="zh-CN" altLang="zh-CN" b="1" dirty="0" smtClean="0">
                <a:solidFill>
                  <a:schemeClr val="tx2">
                    <a:lumMod val="50000"/>
                  </a:schemeClr>
                </a:solidFill>
              </a:rPr>
              <a:t>高校毕业生职业发展与人才培养质量跟踪调查</a:t>
            </a:r>
            <a:endParaRPr lang="zh-CN" altLang="zh-CN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125696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435280" cy="4752528"/>
          </a:xfrm>
        </p:spPr>
        <p:txBody>
          <a:bodyPr>
            <a:normAutofit lnSpcReduction="10000"/>
          </a:bodyPr>
          <a:lstStyle/>
          <a:p>
            <a:r>
              <a:rPr lang="zh-CN" altLang="zh-CN" sz="3800" b="1" dirty="0" smtClean="0">
                <a:solidFill>
                  <a:schemeClr val="bg1">
                    <a:lumMod val="65000"/>
                  </a:schemeClr>
                </a:solidFill>
              </a:rPr>
              <a:t>第四步：调查过程</a:t>
            </a:r>
          </a:p>
          <a:p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4.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更改过邮箱与手机的学生</a:t>
            </a:r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,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可以</a:t>
            </a:r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QQ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验证登录，只要提供</a:t>
            </a:r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QQ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号，且与数据库匹配，系统可以自动发送验证码接到</a:t>
            </a:r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QQ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邮箱，验证码有效时间</a:t>
            </a:r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小时；</a:t>
            </a:r>
          </a:p>
          <a:p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5. 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手机、邮箱、</a:t>
            </a:r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QQ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均更改的学生需注册，并经过严格审查，原则上各校不应出现大量的上述学生。</a:t>
            </a:r>
          </a:p>
          <a:p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6.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各校管理员可以看到答题学生的信息，请及时提醒学生。</a:t>
            </a:r>
          </a:p>
          <a:p>
            <a:r>
              <a:rPr lang="zh-TW" altLang="zh-CN" dirty="0" smtClean="0">
                <a:solidFill>
                  <a:schemeClr val="bg1">
                    <a:lumMod val="65000"/>
                  </a:schemeClr>
                </a:solidFill>
              </a:rPr>
              <a:t>7.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答题还可以通过手机微信作答，毕业生关注“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浙江省教育厅毕业生跟踪调查</a:t>
            </a:r>
            <a:r>
              <a:rPr lang="zh-CN" altLang="zh-CN" dirty="0" smtClean="0">
                <a:solidFill>
                  <a:schemeClr val="bg1">
                    <a:lumMod val="65000"/>
                  </a:schemeClr>
                </a:solidFill>
              </a:rPr>
              <a:t>”微信公众号，可以在答题时间段进行作答。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5368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7030A0"/>
                </a:solidFill>
              </a:rPr>
              <a:t>二、</a:t>
            </a:r>
            <a:r>
              <a:rPr lang="en-US" altLang="zh-CN" b="1" dirty="0" smtClean="0">
                <a:solidFill>
                  <a:srgbClr val="7030A0"/>
                </a:solidFill>
              </a:rPr>
              <a:t>2015</a:t>
            </a:r>
            <a:r>
              <a:rPr lang="zh-CN" altLang="en-US" b="1" dirty="0" smtClean="0">
                <a:solidFill>
                  <a:srgbClr val="7030A0"/>
                </a:solidFill>
              </a:rPr>
              <a:t>届毕业生毕业三年后调查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79512" y="1484785"/>
            <a:ext cx="8568952" cy="4320479"/>
          </a:xfrm>
        </p:spPr>
        <p:txBody>
          <a:bodyPr>
            <a:normAutofit/>
          </a:bodyPr>
          <a:lstStyle/>
          <a:p>
            <a:r>
              <a:rPr lang="zh-CN" altLang="zh-CN" sz="2800" b="1" dirty="0" smtClean="0">
                <a:solidFill>
                  <a:schemeClr val="accent3">
                    <a:lumMod val="75000"/>
                  </a:schemeClr>
                </a:solidFill>
              </a:rPr>
              <a:t>第一步：各校动员学院收集核对</a:t>
            </a:r>
            <a:r>
              <a:rPr lang="zh-TW" altLang="zh-CN" sz="2800" b="1" dirty="0" smtClean="0">
                <a:solidFill>
                  <a:schemeClr val="accent3">
                    <a:lumMod val="75000"/>
                  </a:schemeClr>
                </a:solidFill>
              </a:rPr>
              <a:t>201</a:t>
            </a:r>
            <a:r>
              <a:rPr lang="en-US" altLang="zh-TW" sz="2800" b="1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zh-CN" altLang="zh-CN" sz="2800" b="1" dirty="0" smtClean="0">
                <a:solidFill>
                  <a:schemeClr val="accent3">
                    <a:lumMod val="75000"/>
                  </a:schemeClr>
                </a:solidFill>
              </a:rPr>
              <a:t>届毕业生最新信息</a:t>
            </a:r>
            <a:endParaRPr lang="en-US" altLang="zh-CN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en-US" altLang="zh-CN" sz="2800" b="1" dirty="0" smtClean="0"/>
          </a:p>
          <a:p>
            <a:r>
              <a:rPr lang="zh-CN" altLang="en-US" sz="2800" dirty="0" smtClean="0">
                <a:solidFill>
                  <a:schemeClr val="accent5">
                    <a:lumMod val="75000"/>
                  </a:schemeClr>
                </a:solidFill>
              </a:rPr>
              <a:t>系统调查时会对</a:t>
            </a:r>
            <a:r>
              <a:rPr lang="en-US" altLang="zh-CN" sz="2800" dirty="0" smtClean="0">
                <a:solidFill>
                  <a:schemeClr val="accent5">
                    <a:lumMod val="75000"/>
                  </a:schemeClr>
                </a:solidFill>
              </a:rPr>
              <a:t>2015</a:t>
            </a:r>
            <a:r>
              <a:rPr lang="zh-CN" altLang="en-US" sz="2800" dirty="0" smtClean="0">
                <a:solidFill>
                  <a:schemeClr val="accent5">
                    <a:lumMod val="75000"/>
                  </a:schemeClr>
                </a:solidFill>
              </a:rPr>
              <a:t>届的新联系方式做审核，邮箱不能与既有内容重复，手机不能与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2014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、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2016</a:t>
            </a:r>
            <a:r>
              <a:rPr lang="zh-CN" altLang="en-US" sz="2800" dirty="0" smtClean="0">
                <a:solidFill>
                  <a:schemeClr val="accent5">
                    <a:lumMod val="75000"/>
                  </a:schemeClr>
                </a:solidFill>
              </a:rPr>
              <a:t>届毕业生的手机联系方式重复。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53688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7030A0"/>
                </a:solidFill>
              </a:rPr>
              <a:t>二、</a:t>
            </a:r>
            <a:r>
              <a:rPr lang="en-US" altLang="zh-CN" b="1" dirty="0" smtClean="0">
                <a:solidFill>
                  <a:srgbClr val="7030A0"/>
                </a:solidFill>
              </a:rPr>
              <a:t>2015</a:t>
            </a:r>
            <a:r>
              <a:rPr lang="zh-CN" altLang="en-US" b="1" dirty="0" smtClean="0">
                <a:solidFill>
                  <a:srgbClr val="7030A0"/>
                </a:solidFill>
              </a:rPr>
              <a:t>届毕业生毕业三年后调查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35280" cy="4641379"/>
          </a:xfrm>
        </p:spPr>
        <p:txBody>
          <a:bodyPr>
            <a:normAutofit/>
          </a:bodyPr>
          <a:lstStyle/>
          <a:p>
            <a:r>
              <a:rPr lang="zh-CN" altLang="zh-CN" sz="2800" b="1" dirty="0" smtClean="0">
                <a:solidFill>
                  <a:schemeClr val="accent2">
                    <a:lumMod val="75000"/>
                  </a:schemeClr>
                </a:solidFill>
              </a:rPr>
              <a:t>第二步：各校在系统平台进行修改</a:t>
            </a:r>
            <a:endParaRPr lang="zh-CN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2800" dirty="0" smtClean="0">
                <a:solidFill>
                  <a:schemeClr val="accent5">
                    <a:lumMod val="75000"/>
                  </a:schemeClr>
                </a:solidFill>
              </a:rPr>
              <a:t>需要对数据库的原有</a:t>
            </a:r>
            <a:r>
              <a:rPr lang="en-US" altLang="zh-CN" sz="2800" dirty="0" smtClean="0">
                <a:solidFill>
                  <a:schemeClr val="accent5">
                    <a:lumMod val="75000"/>
                  </a:schemeClr>
                </a:solidFill>
              </a:rPr>
              <a:t>2015</a:t>
            </a:r>
            <a:r>
              <a:rPr lang="zh-CN" altLang="en-US" sz="2800" dirty="0" smtClean="0">
                <a:solidFill>
                  <a:schemeClr val="accent5">
                    <a:lumMod val="75000"/>
                  </a:schemeClr>
                </a:solidFill>
              </a:rPr>
              <a:t>届毕业生数据进行修改，</a:t>
            </a:r>
            <a:r>
              <a:rPr lang="en-US" altLang="zh-CN" sz="2800" dirty="0" smtClean="0">
                <a:solidFill>
                  <a:schemeClr val="accent5">
                    <a:lumMod val="75000"/>
                  </a:schemeClr>
                </a:solidFill>
              </a:rPr>
              <a:t>&lt;=200</a:t>
            </a:r>
            <a:r>
              <a:rPr lang="zh-CN" altLang="en-US" sz="2800" dirty="0" smtClean="0">
                <a:solidFill>
                  <a:schemeClr val="accent5">
                    <a:lumMod val="75000"/>
                  </a:schemeClr>
                </a:solidFill>
              </a:rPr>
              <a:t>个学校自行逐个修改，</a:t>
            </a:r>
            <a:r>
              <a:rPr lang="en-US" altLang="zh-CN" sz="2800" dirty="0" smtClean="0">
                <a:solidFill>
                  <a:schemeClr val="accent5">
                    <a:lumMod val="75000"/>
                  </a:schemeClr>
                </a:solidFill>
              </a:rPr>
              <a:t>&gt;200</a:t>
            </a:r>
            <a:r>
              <a:rPr lang="zh-CN" altLang="en-US" sz="2800" dirty="0" smtClean="0">
                <a:solidFill>
                  <a:schemeClr val="accent5">
                    <a:lumMod val="75000"/>
                  </a:schemeClr>
                </a:solidFill>
              </a:rPr>
              <a:t>个提供给评估院由后台修改。</a:t>
            </a:r>
            <a:endParaRPr lang="zh-CN" altLang="zh-CN" dirty="0" smtClean="0"/>
          </a:p>
          <a:p>
            <a:endParaRPr lang="zh-CN" alt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988840"/>
            <a:ext cx="611505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33200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rgbClr val="7030A0"/>
                </a:solidFill>
              </a:rPr>
              <a:t>二、</a:t>
            </a:r>
            <a:r>
              <a:rPr lang="en-US" altLang="zh-CN" b="1" dirty="0" smtClean="0">
                <a:solidFill>
                  <a:srgbClr val="7030A0"/>
                </a:solidFill>
              </a:rPr>
              <a:t>2015</a:t>
            </a:r>
            <a:r>
              <a:rPr lang="zh-CN" altLang="en-US" b="1" dirty="0" smtClean="0">
                <a:solidFill>
                  <a:srgbClr val="7030A0"/>
                </a:solidFill>
              </a:rPr>
              <a:t>届毕业生毕业三年后调查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484785"/>
            <a:ext cx="8435280" cy="2952328"/>
          </a:xfrm>
        </p:spPr>
        <p:txBody>
          <a:bodyPr>
            <a:normAutofit/>
          </a:bodyPr>
          <a:lstStyle/>
          <a:p>
            <a:r>
              <a:rPr lang="zh-CN" altLang="zh-CN" sz="2800" b="1" dirty="0" smtClean="0">
                <a:solidFill>
                  <a:schemeClr val="accent2">
                    <a:lumMod val="75000"/>
                  </a:schemeClr>
                </a:solidFill>
              </a:rPr>
              <a:t>第三步：调查过程</a:t>
            </a:r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altLang="zh-CN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时间：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2018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年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月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日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——7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月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8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日，与</a:t>
            </a:r>
            <a:r>
              <a:rPr lang="en-US" altLang="zh-CN" sz="2800" dirty="0" smtClean="0">
                <a:solidFill>
                  <a:schemeClr val="accent2">
                    <a:lumMod val="75000"/>
                  </a:schemeClr>
                </a:solidFill>
              </a:rPr>
              <a:t>2017</a:t>
            </a:r>
            <a:r>
              <a:rPr lang="zh-CN" altLang="en-US" sz="2800" dirty="0" smtClean="0">
                <a:solidFill>
                  <a:schemeClr val="accent2">
                    <a:lumMod val="75000"/>
                  </a:schemeClr>
                </a:solidFill>
              </a:rPr>
              <a:t>届错开半个月</a:t>
            </a:r>
          </a:p>
          <a:p>
            <a:endParaRPr lang="zh-CN" altLang="zh-CN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zh-CN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01152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三、用人单位调查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484785"/>
            <a:ext cx="8435280" cy="2952328"/>
          </a:xfrm>
        </p:spPr>
        <p:txBody>
          <a:bodyPr>
            <a:normAutofit/>
          </a:bodyPr>
          <a:lstStyle/>
          <a:p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第一步：每校在原有基础上新增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100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家用人单位</a:t>
            </a:r>
            <a:endParaRPr lang="zh-CN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时间</a:t>
            </a:r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月</a:t>
            </a:r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日至</a:t>
            </a:r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月</a:t>
            </a:r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日</a:t>
            </a:r>
          </a:p>
          <a:p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在数据平台上直接导入（注意格式问题）</a:t>
            </a:r>
            <a:endParaRPr lang="en-US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CN" sz="2800" dirty="0" smtClean="0">
                <a:solidFill>
                  <a:schemeClr val="bg1">
                    <a:lumMod val="65000"/>
                  </a:schemeClr>
                </a:solidFill>
              </a:rPr>
              <a:t>3.</a:t>
            </a:r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个别学校有难度可单独提出</a:t>
            </a:r>
            <a:endParaRPr lang="zh-CN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zh-CN" altLang="en-US" sz="2800" dirty="0" smtClean="0">
              <a:solidFill>
                <a:srgbClr val="002060"/>
              </a:solidFill>
            </a:endParaRPr>
          </a:p>
          <a:p>
            <a:endParaRPr lang="zh-CN" altLang="zh-CN" dirty="0" smtClean="0"/>
          </a:p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293096"/>
            <a:ext cx="730838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01152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三、用人单位调查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484785"/>
            <a:ext cx="8435280" cy="2952328"/>
          </a:xfrm>
        </p:spPr>
        <p:txBody>
          <a:bodyPr>
            <a:normAutofit/>
          </a:bodyPr>
          <a:lstStyle/>
          <a:p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第二步：原有用人单位联系人信息变化</a:t>
            </a:r>
            <a:endParaRPr lang="en-US" altLang="zh-CN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TW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各校可自行在后台进行操作。原则上不应该有人员重复。</a:t>
            </a:r>
          </a:p>
          <a:p>
            <a:endParaRPr lang="zh-CN" altLang="en-US" sz="2800" dirty="0" smtClean="0">
              <a:solidFill>
                <a:srgbClr val="002060"/>
              </a:solidFill>
            </a:endParaRPr>
          </a:p>
          <a:p>
            <a:endParaRPr lang="zh-CN" altLang="zh-CN" dirty="0" smtClean="0"/>
          </a:p>
          <a:p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645024"/>
            <a:ext cx="7237413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01152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四、着重强调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484784"/>
            <a:ext cx="8435280" cy="360039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CN" altLang="en-US" sz="2800" b="1" dirty="0" smtClean="0">
                <a:solidFill>
                  <a:schemeClr val="bg1">
                    <a:lumMod val="65000"/>
                  </a:schemeClr>
                </a:solidFill>
              </a:rPr>
              <a:t>专业代码必须和系统的代码表进行匹配。本科以新代码为准，专科的专业代码请核对，如有误差请及时反馈。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zh-CN" altLang="en-US" sz="2800" b="1" dirty="0" smtClean="0">
                <a:solidFill>
                  <a:schemeClr val="bg1">
                    <a:lumMod val="65000"/>
                  </a:schemeClr>
                </a:solidFill>
              </a:rPr>
              <a:t>学科代码也以系统的代码表为准，专业硕士代码以所属一级学科为准。</a:t>
            </a:r>
            <a:endParaRPr lang="en-US" altLang="zh-TW" sz="2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3.</a:t>
            </a:r>
            <a:r>
              <a:rPr lang="zh-CN" altLang="en-US" sz="2800" b="1" dirty="0" smtClean="0">
                <a:solidFill>
                  <a:schemeClr val="bg1">
                    <a:lumMod val="65000"/>
                  </a:schemeClr>
                </a:solidFill>
              </a:rPr>
              <a:t>本次调研以学生身份证号、</a:t>
            </a:r>
            <a:r>
              <a:rPr lang="en-US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QQ</a:t>
            </a:r>
            <a:r>
              <a:rPr lang="zh-CN" altLang="en-US" sz="2800" b="1" dirty="0" smtClean="0">
                <a:solidFill>
                  <a:schemeClr val="bg1">
                    <a:lumMod val="65000"/>
                  </a:schemeClr>
                </a:solidFill>
              </a:rPr>
              <a:t>、邮箱、手机号四项为唯一数据，会在进入系统时进行全库检索。</a:t>
            </a:r>
            <a:endParaRPr lang="en-US" altLang="zh-CN" sz="2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zh-CN" altLang="en-US" sz="2800" dirty="0" smtClean="0">
              <a:solidFill>
                <a:srgbClr val="002060"/>
              </a:solidFill>
            </a:endParaRP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801152" cy="1143000"/>
          </a:xfrm>
        </p:spPr>
        <p:txBody>
          <a:bodyPr>
            <a:normAutofit/>
          </a:bodyPr>
          <a:lstStyle/>
          <a:p>
            <a:r>
              <a:rPr lang="zh-CN" altLang="en-US" b="1" dirty="0" smtClean="0">
                <a:solidFill>
                  <a:schemeClr val="bg1">
                    <a:lumMod val="65000"/>
                  </a:schemeClr>
                </a:solidFill>
              </a:rPr>
              <a:t>四、着重强调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435280" cy="33123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4. QQ</a:t>
            </a:r>
            <a:r>
              <a:rPr lang="zh-CN" altLang="en-US" sz="2800" b="1" dirty="0" smtClean="0">
                <a:solidFill>
                  <a:schemeClr val="bg1">
                    <a:lumMod val="65000"/>
                  </a:schemeClr>
                </a:solidFill>
              </a:rPr>
              <a:t>、邮箱、手机号三项有一处未变，即可答题。</a:t>
            </a:r>
            <a:endParaRPr lang="en-US" altLang="zh-CN" sz="28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5. </a:t>
            </a:r>
            <a:r>
              <a:rPr lang="zh-CN" altLang="en-US" sz="2800" b="1" dirty="0" smtClean="0">
                <a:solidFill>
                  <a:schemeClr val="bg1">
                    <a:lumMod val="65000"/>
                  </a:schemeClr>
                </a:solidFill>
              </a:rPr>
              <a:t>各学校不应对毕业生故意引导，提高指标，一经发现将通报批评</a:t>
            </a:r>
          </a:p>
          <a:p>
            <a:endParaRPr lang="zh-CN" altLang="en-US" sz="2800" dirty="0" smtClean="0">
              <a:solidFill>
                <a:srgbClr val="002060"/>
              </a:solidFill>
            </a:endParaRP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484785"/>
            <a:ext cx="8435280" cy="2952328"/>
          </a:xfrm>
        </p:spPr>
        <p:txBody>
          <a:bodyPr>
            <a:normAutofit/>
          </a:bodyPr>
          <a:lstStyle/>
          <a:p>
            <a:endParaRPr lang="en-US" altLang="zh-CN" sz="6000" dirty="0" smtClean="0">
              <a:solidFill>
                <a:srgbClr val="C00000"/>
              </a:solidFill>
            </a:endParaRPr>
          </a:p>
          <a:p>
            <a:r>
              <a:rPr lang="en-US" altLang="zh-CN" sz="6000" dirty="0" smtClean="0">
                <a:solidFill>
                  <a:schemeClr val="accent2">
                    <a:lumMod val="75000"/>
                  </a:schemeClr>
                </a:solidFill>
              </a:rPr>
              <a:t>           </a:t>
            </a:r>
            <a:r>
              <a:rPr lang="zh-CN" altLang="en-US" sz="6000" dirty="0" smtClean="0">
                <a:solidFill>
                  <a:schemeClr val="accent2">
                    <a:lumMod val="75000"/>
                  </a:schemeClr>
                </a:solidFill>
              </a:rPr>
              <a:t>感谢支持！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147248" cy="1512168"/>
          </a:xfrm>
        </p:spPr>
        <p:txBody>
          <a:bodyPr>
            <a:normAutofit/>
          </a:bodyPr>
          <a:lstStyle/>
          <a:p>
            <a:r>
              <a:rPr lang="zh-TW" altLang="zh-CN" b="1" dirty="0" smtClean="0">
                <a:solidFill>
                  <a:schemeClr val="accent1">
                    <a:lumMod val="75000"/>
                  </a:schemeClr>
                </a:solidFill>
              </a:rPr>
              <a:t>201</a:t>
            </a:r>
            <a:r>
              <a:rPr lang="en-US" altLang="zh-CN" b="1" dirty="0" smtClean="0">
                <a:solidFill>
                  <a:schemeClr val="accent1">
                    <a:lumMod val="75000"/>
                  </a:schemeClr>
                </a:solidFill>
              </a:rPr>
              <a:t>8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</a:rPr>
              <a:t>浙江省</a:t>
            </a:r>
            <a:r>
              <a:rPr lang="zh-CN" altLang="zh-CN" b="1" dirty="0" smtClean="0">
                <a:solidFill>
                  <a:schemeClr val="accent1">
                    <a:lumMod val="75000"/>
                  </a:schemeClr>
                </a:solidFill>
              </a:rPr>
              <a:t>高校毕业生职业发展与人才培养质量跟踪调查</a:t>
            </a:r>
            <a:r>
              <a:rPr lang="zh-CN" altLang="en-US" b="1" dirty="0" smtClean="0">
                <a:solidFill>
                  <a:schemeClr val="accent1">
                    <a:lumMod val="75000"/>
                  </a:schemeClr>
                </a:solidFill>
              </a:rPr>
              <a:t>的内容</a:t>
            </a: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"/>
          </p:nvPr>
        </p:nvSpPr>
        <p:spPr>
          <a:xfrm>
            <a:off x="251520" y="3068960"/>
            <a:ext cx="8784976" cy="3057203"/>
          </a:xfrm>
        </p:spPr>
        <p:txBody>
          <a:bodyPr>
            <a:normAutofit/>
          </a:bodyPr>
          <a:lstStyle/>
          <a:p>
            <a:r>
              <a:rPr lang="zh-CN" altLang="zh-CN" sz="3000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sz="3000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sz="3000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sz="3000" b="1" dirty="0" smtClean="0">
                <a:solidFill>
                  <a:schemeClr val="bg1">
                    <a:lumMod val="65000"/>
                  </a:schemeClr>
                </a:solidFill>
              </a:rPr>
              <a:t>届毕业生</a:t>
            </a:r>
            <a:r>
              <a:rPr lang="zh-CN" altLang="en-US" sz="3000" b="1" dirty="0" smtClean="0">
                <a:solidFill>
                  <a:schemeClr val="bg1">
                    <a:lumMod val="65000"/>
                  </a:schemeClr>
                </a:solidFill>
              </a:rPr>
              <a:t>（含研究生）</a:t>
            </a:r>
            <a:r>
              <a:rPr lang="zh-CN" altLang="zh-CN" sz="3000" b="1" dirty="0" smtClean="0">
                <a:solidFill>
                  <a:schemeClr val="bg1">
                    <a:lumMod val="65000"/>
                  </a:schemeClr>
                </a:solidFill>
              </a:rPr>
              <a:t>毕业一年后调查</a:t>
            </a:r>
            <a:endParaRPr lang="en-US" altLang="zh-CN" sz="3000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sz="3000" b="1" dirty="0" smtClean="0">
              <a:solidFill>
                <a:schemeClr val="accent1"/>
              </a:solidFill>
            </a:endParaRPr>
          </a:p>
          <a:p>
            <a:r>
              <a:rPr lang="zh-CN" altLang="en-US" sz="3000" b="1" u="sng" dirty="0" smtClean="0">
                <a:solidFill>
                  <a:schemeClr val="accent1">
                    <a:lumMod val="75000"/>
                  </a:schemeClr>
                </a:solidFill>
              </a:rPr>
              <a:t>二、</a:t>
            </a:r>
            <a:r>
              <a:rPr lang="en-US" altLang="zh-CN" sz="3000" b="1" u="sng" dirty="0" smtClean="0">
                <a:solidFill>
                  <a:schemeClr val="accent1">
                    <a:lumMod val="75000"/>
                  </a:schemeClr>
                </a:solidFill>
              </a:rPr>
              <a:t>2015</a:t>
            </a:r>
            <a:r>
              <a:rPr lang="zh-CN" altLang="en-US" sz="3000" b="1" u="sng" dirty="0" smtClean="0">
                <a:solidFill>
                  <a:schemeClr val="accent1">
                    <a:lumMod val="75000"/>
                  </a:schemeClr>
                </a:solidFill>
              </a:rPr>
              <a:t>届毕业生毕业三年后调查</a:t>
            </a:r>
            <a:endParaRPr lang="en-US" altLang="zh-CN" sz="3000" b="1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sz="30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zh-CN" altLang="en-US" sz="3000" b="1" dirty="0" smtClean="0">
                <a:solidFill>
                  <a:schemeClr val="bg1">
                    <a:lumMod val="65000"/>
                  </a:schemeClr>
                </a:solidFill>
              </a:rPr>
              <a:t>三、用人单位调查（主要针对</a:t>
            </a:r>
            <a:r>
              <a:rPr lang="en-US" altLang="zh-CN" sz="3000" b="1" dirty="0" smtClean="0">
                <a:solidFill>
                  <a:schemeClr val="bg1">
                    <a:lumMod val="65000"/>
                  </a:schemeClr>
                </a:solidFill>
              </a:rPr>
              <a:t>2017</a:t>
            </a:r>
            <a:r>
              <a:rPr lang="zh-CN" altLang="en-US" sz="3000" b="1" dirty="0" smtClean="0">
                <a:solidFill>
                  <a:schemeClr val="bg1">
                    <a:lumMod val="65000"/>
                  </a:schemeClr>
                </a:solidFill>
              </a:rPr>
              <a:t>届）</a:t>
            </a:r>
            <a:endParaRPr lang="zh-CN" altLang="en-US" sz="3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47248" cy="78296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1482552"/>
            <a:ext cx="57409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36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第一步：各高校准备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本专科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毕业生信息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7"/>
            <a:ext cx="6696744" cy="41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147248" cy="78296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1482552"/>
            <a:ext cx="57409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36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第一步：各高校准备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本专科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毕业生信息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420888"/>
            <a:ext cx="604867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注意：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、专业名称及代码为</a:t>
            </a: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2012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新目录，</a:t>
            </a:r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2017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届毕业生为首届。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、分学院、分系的名称需统一，用简称则前后一致。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CN" sz="2000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zh-CN" altLang="en-US" sz="2000" dirty="0" smtClean="0">
                <a:solidFill>
                  <a:schemeClr val="bg1">
                    <a:lumMod val="65000"/>
                  </a:schemeClr>
                </a:solidFill>
              </a:rPr>
              <a:t>、师范生需标记。</a:t>
            </a:r>
            <a:endParaRPr lang="en-US" altLang="zh-CN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53688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1482552"/>
            <a:ext cx="4812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36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第一步：各高校准备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研究生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信息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132856"/>
            <a:ext cx="607695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53688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1482552"/>
            <a:ext cx="48128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36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第一步：各高校准备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研究生</a:t>
            </a:r>
            <a:r>
              <a:rPr kumimoji="0" lang="zh-CN" sz="24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Calibri" pitchFamily="34" charset="0"/>
                <a:ea typeface="宋体" pitchFamily="2" charset="-122"/>
                <a:cs typeface="MingLiU" pitchFamily="49" charset="-120"/>
              </a:rPr>
              <a:t>信息</a:t>
            </a:r>
            <a:endParaRPr kumimoji="0" lang="zh-CN" sz="2400" b="0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2348880"/>
            <a:ext cx="568863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注意：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、研究生为学科代码。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CN" sz="24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、专业硕士的专业代码</a:t>
            </a:r>
            <a:r>
              <a:rPr lang="zh-CN" altLang="zh-CN" sz="2400" dirty="0" smtClean="0">
                <a:solidFill>
                  <a:schemeClr val="bg1">
                    <a:lumMod val="65000"/>
                  </a:schemeClr>
                </a:solidFill>
              </a:rPr>
              <a:t>归并到一级学科</a:t>
            </a:r>
            <a:r>
              <a:rPr lang="zh-CN" altLang="en-US" sz="2400" dirty="0" smtClean="0">
                <a:solidFill>
                  <a:schemeClr val="bg1">
                    <a:lumMod val="65000"/>
                  </a:schemeClr>
                </a:solidFill>
              </a:rPr>
              <a:t>。</a:t>
            </a:r>
            <a:endParaRPr lang="en-US" altLang="zh-CN" sz="24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53688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435280" cy="4497363"/>
          </a:xfrm>
        </p:spPr>
        <p:txBody>
          <a:bodyPr>
            <a:normAutofit lnSpcReduction="10000"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第二步：各高校登录系统平台并导入数据库</a:t>
            </a:r>
            <a:endParaRPr lang="en-US" altLang="zh-CN" b="1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altLang="zh-TW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导入数据表格的身份证，手机号码，电话号码等数字项，必须以文本格式填写。</a:t>
            </a:r>
          </a:p>
          <a:p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2.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手机等联系方式将与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sz="2800" b="1" dirty="0" smtClean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zh-CN" altLang="en-US" sz="2800" b="1" dirty="0" smtClean="0">
                <a:solidFill>
                  <a:schemeClr val="bg1">
                    <a:lumMod val="65000"/>
                  </a:schemeClr>
                </a:solidFill>
              </a:rPr>
              <a:t>、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sz="2800" b="1" dirty="0" smtClean="0">
                <a:solidFill>
                  <a:schemeClr val="bg1">
                    <a:lumMod val="65000"/>
                  </a:schemeClr>
                </a:solidFill>
              </a:rPr>
              <a:t>6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届毕业生信息进行比较，一个学校的毕业生手机联系方式重复出现将不能导入。</a:t>
            </a:r>
          </a:p>
          <a:p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3.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时间是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sz="2800" b="1" dirty="0" smtClean="0">
                <a:solidFill>
                  <a:schemeClr val="bg1">
                    <a:lumMod val="65000"/>
                  </a:schemeClr>
                </a:solidFill>
              </a:rPr>
              <a:t>8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年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月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en-US" altLang="zh-TW" sz="2800" b="1" dirty="0" smtClean="0">
                <a:solidFill>
                  <a:schemeClr val="bg1">
                    <a:lumMod val="65000"/>
                  </a:schemeClr>
                </a:solidFill>
              </a:rPr>
              <a:t>0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日开始至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月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10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日。</a:t>
            </a:r>
          </a:p>
          <a:p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4.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具体流程参见技术支持的</a:t>
            </a:r>
            <a:r>
              <a:rPr lang="zh-TW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ppt</a:t>
            </a:r>
            <a:r>
              <a:rPr lang="zh-CN" altLang="zh-CN" sz="2800" b="1" dirty="0" smtClean="0">
                <a:solidFill>
                  <a:schemeClr val="bg1">
                    <a:lumMod val="65000"/>
                  </a:schemeClr>
                </a:solidFill>
              </a:rPr>
              <a:t>介绍，也可登录系统下载。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53688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435280" cy="4281339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第三步：毕业生信息审核，通过后数据生效</a:t>
            </a:r>
            <a:endParaRPr lang="zh-CN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zh-CN" altLang="en-US" sz="2800" dirty="0" smtClean="0">
                <a:solidFill>
                  <a:schemeClr val="bg1">
                    <a:lumMod val="65000"/>
                  </a:schemeClr>
                </a:solidFill>
              </a:rPr>
              <a:t>各校提供的信息将与教育厅学生处学生信息数据库信息进行比对，数据出入较大的学校需做出书面说明，否则将在答题率考核中酌情扣分。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53688" cy="1143000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一、</a:t>
            </a:r>
            <a:r>
              <a:rPr lang="zh-TW" altLang="zh-CN" b="1" dirty="0" smtClean="0">
                <a:solidFill>
                  <a:schemeClr val="bg1">
                    <a:lumMod val="65000"/>
                  </a:schemeClr>
                </a:solidFill>
              </a:rPr>
              <a:t>201</a:t>
            </a:r>
            <a:r>
              <a:rPr lang="en-US" altLang="zh-TW" b="1" dirty="0" smtClean="0">
                <a:solidFill>
                  <a:schemeClr val="bg1">
                    <a:lumMod val="65000"/>
                  </a:schemeClr>
                </a:solidFill>
              </a:rPr>
              <a:t>7</a:t>
            </a:r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届毕业生毕业一年后调查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772816"/>
            <a:ext cx="8435280" cy="4608512"/>
          </a:xfrm>
        </p:spPr>
        <p:txBody>
          <a:bodyPr>
            <a:normAutofit/>
          </a:bodyPr>
          <a:lstStyle/>
          <a:p>
            <a:r>
              <a:rPr lang="zh-CN" altLang="zh-CN" b="1" dirty="0" smtClean="0">
                <a:solidFill>
                  <a:schemeClr val="bg1">
                    <a:lumMod val="65000"/>
                  </a:schemeClr>
                </a:solidFill>
              </a:rPr>
              <a:t>第四步：调查过程</a:t>
            </a:r>
          </a:p>
          <a:p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1.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系统向所有邮箱发送带有问卷链接的邀请信（链接有效时限为二个月），同时向每人手机发送短信提醒；</a:t>
            </a:r>
          </a:p>
          <a:p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．在通知学生邮箱链接答题时，请学生注意被屏蔽的邮件，特别是</a:t>
            </a:r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qq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信箱；</a:t>
            </a:r>
          </a:p>
          <a:p>
            <a:r>
              <a:rPr lang="zh-TW" altLang="zh-CN" sz="2800" dirty="0" smtClean="0">
                <a:solidFill>
                  <a:schemeClr val="bg1">
                    <a:lumMod val="65000"/>
                  </a:schemeClr>
                </a:solidFill>
              </a:rPr>
              <a:t>3. </a:t>
            </a:r>
            <a:r>
              <a:rPr lang="zh-CN" altLang="zh-CN" sz="2800" dirty="0" smtClean="0">
                <a:solidFill>
                  <a:schemeClr val="bg1">
                    <a:lumMod val="65000"/>
                  </a:schemeClr>
                </a:solidFill>
              </a:rPr>
              <a:t>手机答题需与与数据库信息匹配，系统可以自动发送短信登陆验证码；</a:t>
            </a:r>
          </a:p>
          <a:p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平衡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平衡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732</TotalTime>
  <Words>937</Words>
  <Application>Microsoft Office PowerPoint</Application>
  <PresentationFormat>全屏显示(4:3)</PresentationFormat>
  <Paragraphs>90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平衡</vt:lpstr>
      <vt:lpstr>2018年浙江省高校毕业生职业发展与人才培养质量跟踪调查</vt:lpstr>
      <vt:lpstr>2018浙江省高校毕业生职业发展与人才培养质量跟踪调查的内容</vt:lpstr>
      <vt:lpstr>一、2017届毕业生毕业一年后调查</vt:lpstr>
      <vt:lpstr>一、2017届毕业生毕业一年后调查</vt:lpstr>
      <vt:lpstr>一、2017届毕业生毕业一年后调查</vt:lpstr>
      <vt:lpstr>一、2017届毕业生毕业一年后调查</vt:lpstr>
      <vt:lpstr>一、2017届毕业生毕业一年后调查</vt:lpstr>
      <vt:lpstr>一、2017届毕业生毕业一年后调查</vt:lpstr>
      <vt:lpstr>一、2017届毕业生毕业一年后调查</vt:lpstr>
      <vt:lpstr>一、2017届毕业生毕业一年后调查</vt:lpstr>
      <vt:lpstr>二、2015届毕业生毕业三年后调查</vt:lpstr>
      <vt:lpstr>二、2015届毕业生毕业三年后调查</vt:lpstr>
      <vt:lpstr>二、2015届毕业生毕业三年后调查</vt:lpstr>
      <vt:lpstr>三、用人单位调查</vt:lpstr>
      <vt:lpstr>三、用人单位调查</vt:lpstr>
      <vt:lpstr>四、着重强调</vt:lpstr>
      <vt:lpstr>四、着重强调</vt:lpstr>
      <vt:lpstr>幻灯片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2016年高校毕业生职业发展与人才培养质量跟踪调查</dc:title>
  <dc:creator>lenovo</dc:creator>
  <cp:lastModifiedBy>WZ9020</cp:lastModifiedBy>
  <cp:revision>74</cp:revision>
  <dcterms:created xsi:type="dcterms:W3CDTF">2015-12-10T01:26:11Z</dcterms:created>
  <dcterms:modified xsi:type="dcterms:W3CDTF">2018-01-23T01:36:34Z</dcterms:modified>
</cp:coreProperties>
</file>