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256" r:id="rId3"/>
    <p:sldId id="257" r:id="rId5"/>
    <p:sldId id="267" r:id="rId6"/>
    <p:sldId id="258" r:id="rId7"/>
    <p:sldId id="260" r:id="rId8"/>
    <p:sldId id="264" r:id="rId9"/>
    <p:sldId id="265" r:id="rId10"/>
    <p:sldId id="266" r:id="rId11"/>
    <p:sldId id="268" r:id="rId12"/>
    <p:sldId id="269" r:id="rId13"/>
    <p:sldId id="272" r:id="rId14"/>
    <p:sldId id="271" r:id="rId15"/>
    <p:sldId id="270" r:id="rId16"/>
    <p:sldId id="274" r:id="rId17"/>
    <p:sldId id="277" r:id="rId18"/>
    <p:sldId id="275" r:id="rId19"/>
    <p:sldId id="273" r:id="rId20"/>
    <p:sldId id="276" r:id="rId21"/>
    <p:sldId id="278" r:id="rId2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tags" Target="../tags/tag8.xml"/><Relationship Id="rId3" Type="http://schemas.openxmlformats.org/officeDocument/2006/relationships/hyperlink" Target="http://www.ejobmart.cn/jyxt-v5/jyweb/webIndex.zf" TargetMode="External"/><Relationship Id="rId2" Type="http://schemas.openxmlformats.org/officeDocument/2006/relationships/tags" Target="../tags/tag7.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hyperlink" Target="http://www.ejobmart.cn/jyxt-v5/jyweb/webIndex.zf"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hyperlink" Target="http://www.ejobmart.cn/jyxt-v5/jyweb/webIndex.zf"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hyperlink" Target="https://jiuye.caa.edu.cn/new/xs/jyxw/tzgg/202403/78760.html" TargetMode="Externa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57885" y="995680"/>
            <a:ext cx="10772775" cy="3661410"/>
          </a:xfrm>
        </p:spPr>
        <p:txBody>
          <a:bodyPr>
            <a:noAutofit/>
            <a:scene3d>
              <a:camera prst="orthographicFront"/>
              <a:lightRig rig="threePt" dir="t"/>
            </a:scene3d>
          </a:bodyPr>
          <a:lstStyle/>
          <a:p>
            <a:r>
              <a:rPr lang="zh-CN" altLang="en-US" sz="5400" b="1" dirty="0">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t>浙江</a:t>
            </a:r>
            <a:r>
              <a:rPr lang="en-US" altLang="zh-CN" sz="5400" b="1" dirty="0">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t>24365</a:t>
            </a:r>
            <a:r>
              <a:rPr lang="zh-CN" altLang="en-US" sz="5400" b="1" dirty="0">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t>大学生就业服务平台</a:t>
            </a:r>
            <a:br>
              <a:rPr lang="zh-CN" altLang="en-US" sz="5400" b="1" dirty="0">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br>
            <a:r>
              <a:rPr lang="zh-CN" altLang="en-US" sz="5400" b="1" u="sng" dirty="0">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t>纸质三方协议</a:t>
            </a:r>
            <a:r>
              <a:rPr lang="zh-CN" altLang="en-US" sz="5400" b="1" dirty="0">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t>签约操作流程</a:t>
            </a:r>
            <a:br>
              <a:rPr lang="zh-CN" altLang="en-US" sz="5400" b="1" dirty="0">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br>
            <a:r>
              <a:rPr lang="zh-CN" altLang="en-US" sz="3200" b="1" dirty="0">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t>（更新时间：</a:t>
            </a:r>
            <a:r>
              <a:rPr lang="en-US" altLang="zh-CN" sz="3200" b="1" dirty="0">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t>2024.3.18</a:t>
            </a:r>
            <a:r>
              <a:rPr lang="zh-CN" altLang="en-US" sz="3200" b="1" dirty="0">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t>）</a:t>
            </a:r>
            <a:endParaRPr lang="zh-CN" altLang="en-US" sz="3200" b="1" dirty="0">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custDataLst>
              <p:tags r:id="rId1"/>
            </p:custDataLst>
          </p:nvPr>
        </p:nvSpPr>
        <p:spPr>
          <a:xfrm>
            <a:off x="323850" y="173990"/>
            <a:ext cx="10515600" cy="132556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pPr>
              <a:lnSpc>
                <a:spcPct val="150000"/>
              </a:lnSpc>
            </a:pPr>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5</a:t>
            </a:r>
            <a:r>
              <a:rPr lang="zh-CN" altLang="en-US" sz="2400">
                <a:latin typeface="微软雅黑" charset="0"/>
                <a:ea typeface="微软雅黑" charset="0"/>
                <a:cs typeface="微软雅黑" charset="0"/>
              </a:rPr>
              <a:t>）</a:t>
            </a:r>
            <a:r>
              <a:rPr lang="zh-CN" altLang="en-US" sz="2400">
                <a:latin typeface="微软雅黑" charset="0"/>
                <a:ea typeface="微软雅黑" charset="0"/>
                <a:cs typeface="微软雅黑" charset="0"/>
              </a:rPr>
              <a:t>点击“申请纸质协议书”</a:t>
            </a:r>
            <a:endParaRPr lang="zh-CN" altLang="en-US" sz="2400">
              <a:solidFill>
                <a:srgbClr val="FF0000"/>
              </a:solidFill>
              <a:latin typeface="微软雅黑" charset="0"/>
              <a:ea typeface="微软雅黑" charset="0"/>
              <a:cs typeface="微软雅黑" charset="0"/>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
        <p:nvSpPr>
          <p:cNvPr id="6" name="文本框 5"/>
          <p:cNvSpPr txBox="1"/>
          <p:nvPr>
            <p:custDataLst>
              <p:tags r:id="rId2"/>
            </p:custDataLst>
          </p:nvPr>
        </p:nvSpPr>
        <p:spPr>
          <a:xfrm>
            <a:off x="477520" y="1379220"/>
            <a:ext cx="5617845" cy="4707890"/>
          </a:xfrm>
          <a:prstGeom prst="rect">
            <a:avLst/>
          </a:prstGeom>
          <a:noFill/>
        </p:spPr>
        <p:txBody>
          <a:bodyPr wrap="square" rtlCol="0" anchor="t">
            <a:spAutoFit/>
          </a:bodyPr>
          <a:p>
            <a:pPr>
              <a:lnSpc>
                <a:spcPct val="150000"/>
              </a:lnSpc>
            </a:pPr>
            <a:r>
              <a:rPr lang="en-US" altLang="zh-CN" sz="2000">
                <a:latin typeface="微软雅黑" charset="0"/>
                <a:ea typeface="微软雅黑" charset="0"/>
                <a:cs typeface="微软雅黑" charset="0"/>
                <a:sym typeface="+mn-ea"/>
              </a:rPr>
              <a:t>·</a:t>
            </a:r>
            <a:r>
              <a:rPr lang="zh-CN" altLang="en-US" sz="2000">
                <a:latin typeface="微软雅黑" charset="0"/>
                <a:ea typeface="微软雅黑" charset="0"/>
                <a:cs typeface="微软雅黑" charset="0"/>
                <a:sym typeface="+mn-ea"/>
              </a:rPr>
              <a:t>点击后：学院审核——学校就业指导中心审核</a:t>
            </a:r>
            <a:endParaRPr lang="en-US" altLang="zh-CN" sz="2000">
              <a:latin typeface="微软雅黑" charset="0"/>
              <a:ea typeface="微软雅黑" charset="0"/>
              <a:cs typeface="微软雅黑" charset="0"/>
              <a:sym typeface="+mn-ea"/>
            </a:endParaRPr>
          </a:p>
          <a:p>
            <a:pPr>
              <a:lnSpc>
                <a:spcPct val="150000"/>
              </a:lnSpc>
            </a:pPr>
            <a:r>
              <a:rPr lang="en-US" altLang="zh-CN" sz="2000">
                <a:latin typeface="微软雅黑" charset="0"/>
                <a:ea typeface="微软雅黑" charset="0"/>
                <a:cs typeface="微软雅黑" charset="0"/>
                <a:sym typeface="+mn-ea"/>
              </a:rPr>
              <a:t>·</a:t>
            </a:r>
            <a:r>
              <a:rPr lang="zh-CN" altLang="en-US" sz="2000">
                <a:latin typeface="微软雅黑" charset="0"/>
                <a:ea typeface="微软雅黑" charset="0"/>
                <a:cs typeface="微软雅黑" charset="0"/>
                <a:sym typeface="+mn-ea"/>
              </a:rPr>
              <a:t>电子版打印格式正反一页，数量建议</a:t>
            </a:r>
            <a:r>
              <a:rPr lang="en-US" altLang="zh-CN" sz="2000">
                <a:latin typeface="微软雅黑" charset="0"/>
                <a:ea typeface="微软雅黑" charset="0"/>
                <a:cs typeface="微软雅黑" charset="0"/>
                <a:sym typeface="+mn-ea"/>
              </a:rPr>
              <a:t>2-3</a:t>
            </a:r>
            <a:r>
              <a:rPr lang="zh-CN" altLang="en-US" sz="2000">
                <a:latin typeface="微软雅黑" charset="0"/>
                <a:ea typeface="微软雅黑" charset="0"/>
                <a:cs typeface="微软雅黑" charset="0"/>
                <a:sym typeface="+mn-ea"/>
              </a:rPr>
              <a:t>份；</a:t>
            </a:r>
            <a:endParaRPr lang="zh-CN" altLang="en-US" sz="2000">
              <a:latin typeface="微软雅黑" charset="0"/>
              <a:ea typeface="微软雅黑" charset="0"/>
              <a:cs typeface="微软雅黑" charset="0"/>
              <a:sym typeface="+mn-ea"/>
            </a:endParaRPr>
          </a:p>
          <a:p>
            <a:pPr>
              <a:lnSpc>
                <a:spcPct val="150000"/>
              </a:lnSpc>
            </a:pPr>
            <a:r>
              <a:rPr lang="en-US" altLang="zh-CN" sz="2000">
                <a:latin typeface="微软雅黑" charset="0"/>
                <a:ea typeface="微软雅黑" charset="0"/>
                <a:cs typeface="微软雅黑" charset="0"/>
                <a:sym typeface="+mn-ea"/>
              </a:rPr>
              <a:t>·</a:t>
            </a:r>
            <a:r>
              <a:rPr lang="zh-CN" altLang="en-US" sz="2000">
                <a:latin typeface="微软雅黑" charset="0"/>
                <a:ea typeface="微软雅黑" charset="0"/>
                <a:cs typeface="微软雅黑" charset="0"/>
                <a:sym typeface="+mn-ea"/>
              </a:rPr>
              <a:t>打印好的三方协议可以直接找用人单位盖章（三方协议</a:t>
            </a:r>
            <a:r>
              <a:rPr lang="zh-CN" altLang="en-US" sz="2000">
                <a:latin typeface="微软雅黑" charset="0"/>
                <a:ea typeface="微软雅黑" charset="0"/>
                <a:cs typeface="微软雅黑" charset="0"/>
                <a:sym typeface="+mn-ea"/>
              </a:rPr>
              <a:t>下方显示：学院审核通过</a:t>
            </a:r>
            <a:r>
              <a:rPr lang="en-US" altLang="zh-CN" sz="2000">
                <a:latin typeface="微软雅黑" charset="0"/>
                <a:ea typeface="微软雅黑" charset="0"/>
                <a:cs typeface="微软雅黑" charset="0"/>
                <a:sym typeface="+mn-ea"/>
              </a:rPr>
              <a:t>/</a:t>
            </a:r>
            <a:r>
              <a:rPr lang="zh-CN" altLang="en-US" sz="2000">
                <a:latin typeface="微软雅黑" charset="0"/>
                <a:ea typeface="微软雅黑" charset="0"/>
                <a:cs typeface="微软雅黑" charset="0"/>
                <a:sym typeface="+mn-ea"/>
              </a:rPr>
              <a:t>学校审核通过，一般不需要盖章）；</a:t>
            </a:r>
            <a:endParaRPr lang="zh-CN" altLang="en-US" sz="2000">
              <a:latin typeface="微软雅黑" charset="0"/>
              <a:ea typeface="微软雅黑" charset="0"/>
              <a:cs typeface="微软雅黑" charset="0"/>
              <a:sym typeface="+mn-ea"/>
            </a:endParaRPr>
          </a:p>
          <a:p>
            <a:pPr>
              <a:lnSpc>
                <a:spcPct val="150000"/>
              </a:lnSpc>
            </a:pPr>
            <a:r>
              <a:rPr lang="en-US" altLang="zh-CN" sz="2000">
                <a:solidFill>
                  <a:srgbClr val="FF0000"/>
                </a:solidFill>
                <a:latin typeface="微软雅黑" charset="0"/>
                <a:ea typeface="微软雅黑" charset="0"/>
                <a:cs typeface="微软雅黑" charset="0"/>
                <a:sym typeface="+mn-ea"/>
              </a:rPr>
              <a:t>·</a:t>
            </a:r>
            <a:r>
              <a:rPr lang="zh-CN" altLang="en-US" sz="2000">
                <a:solidFill>
                  <a:srgbClr val="FF0000"/>
                </a:solidFill>
                <a:latin typeface="微软雅黑" charset="0"/>
                <a:ea typeface="微软雅黑" charset="0"/>
                <a:cs typeface="微软雅黑" charset="0"/>
                <a:sym typeface="+mn-ea"/>
              </a:rPr>
              <a:t>用人单位盖章成功后，</a:t>
            </a:r>
            <a:r>
              <a:rPr lang="zh-CN" altLang="en-US" sz="2000">
                <a:solidFill>
                  <a:srgbClr val="FF0000"/>
                </a:solidFill>
                <a:latin typeface="微软雅黑" charset="0"/>
                <a:ea typeface="微软雅黑" charset="0"/>
                <a:cs typeface="微软雅黑" charset="0"/>
                <a:sym typeface="+mn-ea"/>
              </a:rPr>
              <a:t>记住！！！需要再次登陆浙江省</a:t>
            </a:r>
            <a:r>
              <a:rPr lang="en-US" altLang="zh-CN" sz="2000">
                <a:solidFill>
                  <a:srgbClr val="FF0000"/>
                </a:solidFill>
                <a:latin typeface="微软雅黑" charset="0"/>
                <a:ea typeface="微软雅黑" charset="0"/>
                <a:cs typeface="微软雅黑" charset="0"/>
                <a:sym typeface="+mn-ea"/>
              </a:rPr>
              <a:t>24365</a:t>
            </a:r>
            <a:r>
              <a:rPr lang="zh-CN" altLang="en-US" sz="2000">
                <a:solidFill>
                  <a:srgbClr val="FF0000"/>
                </a:solidFill>
                <a:sym typeface="+mn-ea"/>
              </a:rPr>
              <a:t>网站登记：</a:t>
            </a:r>
            <a:r>
              <a:rPr lang="zh-CN" altLang="en-US" sz="2000">
                <a:solidFill>
                  <a:srgbClr val="FF0000"/>
                </a:solidFill>
                <a:sym typeface="+mn-ea"/>
                <a:hlinkClick r:id="rId3"/>
              </a:rPr>
              <a:t>http://www.ejobmart.cn/jyxt-v5/jyweb/webIndex.zf</a:t>
            </a:r>
            <a:endParaRPr lang="zh-CN" altLang="en-US" sz="2000">
              <a:solidFill>
                <a:srgbClr val="FF0000"/>
              </a:solidFill>
              <a:sym typeface="+mn-ea"/>
              <a:hlinkClick r:id="rId3"/>
            </a:endParaRPr>
          </a:p>
          <a:p>
            <a:pPr>
              <a:lnSpc>
                <a:spcPct val="150000"/>
              </a:lnSpc>
            </a:pPr>
            <a:endParaRPr lang="zh-CN" altLang="en-US" sz="2000">
              <a:solidFill>
                <a:srgbClr val="FF0000"/>
              </a:solidFill>
              <a:latin typeface="微软雅黑" charset="0"/>
              <a:ea typeface="微软雅黑" charset="0"/>
              <a:cs typeface="微软雅黑" charset="0"/>
              <a:sym typeface="+mn-ea"/>
              <a:hlinkClick r:id="rId3"/>
            </a:endParaRPr>
          </a:p>
        </p:txBody>
      </p:sp>
      <p:pic>
        <p:nvPicPr>
          <p:cNvPr id="7" name="图片 6" descr="截屏2024-03-18 18.40.38"/>
          <p:cNvPicPr>
            <a:picLocks noChangeAspect="1"/>
          </p:cNvPicPr>
          <p:nvPr>
            <p:custDataLst>
              <p:tags r:id="rId4"/>
            </p:custDataLst>
          </p:nvPr>
        </p:nvPicPr>
        <p:blipFill>
          <a:blip r:embed="rId5"/>
          <a:srcRect l="34491" t="10806" r="17182" b="20343"/>
          <a:stretch>
            <a:fillRect/>
          </a:stretch>
        </p:blipFill>
        <p:spPr>
          <a:xfrm>
            <a:off x="6402070" y="1188720"/>
            <a:ext cx="5302885" cy="4721860"/>
          </a:xfrm>
          <a:prstGeom prst="rect">
            <a:avLst/>
          </a:prstGeom>
        </p:spPr>
      </p:pic>
      <p:sp>
        <p:nvSpPr>
          <p:cNvPr id="8" name="矩形 7"/>
          <p:cNvSpPr/>
          <p:nvPr/>
        </p:nvSpPr>
        <p:spPr>
          <a:xfrm>
            <a:off x="10290810" y="5292725"/>
            <a:ext cx="1682750" cy="61785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9" name="直接箭头连接符 8"/>
          <p:cNvCxnSpPr/>
          <p:nvPr/>
        </p:nvCxnSpPr>
        <p:spPr>
          <a:xfrm>
            <a:off x="5422900" y="934085"/>
            <a:ext cx="5605780" cy="423799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4" descr="/private/var/folders/sm/tffhwy4x4mbdz5mgs5g_2lcr0000gn/T/com.kingsoft.wpsoffice.mac/picturecompress_20240318190925/output_1.pngoutput_1"/>
          <p:cNvPicPr>
            <a:picLocks noChangeAspect="1"/>
          </p:cNvPicPr>
          <p:nvPr/>
        </p:nvPicPr>
        <p:blipFill>
          <a:blip r:embed="rId1"/>
          <a:stretch>
            <a:fillRect/>
          </a:stretch>
        </p:blipFill>
        <p:spPr>
          <a:xfrm>
            <a:off x="1181735" y="0"/>
            <a:ext cx="98278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766060"/>
            <a:ext cx="10515600" cy="1325563"/>
          </a:xfrm>
        </p:spPr>
        <p:txBody>
          <a:bodyPr>
            <a:normAutofit/>
          </a:bodyPr>
          <a:p>
            <a:r>
              <a:rPr lang="zh-CN" altLang="en-US" b="1">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sym typeface="+mn-ea"/>
              </a:rPr>
              <a:t>三方协议书</a:t>
            </a:r>
            <a:r>
              <a:rPr lang="zh-CN" altLang="en-US" b="1">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sym typeface="+mn-ea"/>
              </a:rPr>
              <a:t>用人单位</a:t>
            </a:r>
            <a:r>
              <a:rPr lang="zh-CN" altLang="en-US" b="1">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sym typeface="+mn-ea"/>
              </a:rPr>
              <a:t>盖章后还需要做什么？</a:t>
            </a:r>
            <a:endParaRPr lang="zh-CN" altLang="en-US" b="1">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文本框 2"/>
          <p:cNvSpPr txBox="1"/>
          <p:nvPr/>
        </p:nvSpPr>
        <p:spPr>
          <a:xfrm>
            <a:off x="929005" y="4091940"/>
            <a:ext cx="6096000" cy="501650"/>
          </a:xfrm>
          <a:prstGeom prst="rect">
            <a:avLst/>
          </a:prstGeom>
          <a:noFill/>
        </p:spPr>
        <p:txBody>
          <a:bodyPr wrap="square" rtlCol="0" anchor="t">
            <a:spAutoFit/>
          </a:bodyPr>
          <a:p>
            <a:r>
              <a:rPr lang="zh-CN" altLang="en-US" sz="2665">
                <a:solidFill>
                  <a:srgbClr val="FF0000"/>
                </a:solidFill>
                <a:latin typeface="微软雅黑" charset="0"/>
                <a:ea typeface="微软雅黑" charset="0"/>
                <a:cs typeface="微软雅黑" charset="0"/>
                <a:sym typeface="+mn-ea"/>
              </a:rPr>
              <a:t>需要网上登记</a:t>
            </a:r>
            <a:r>
              <a:rPr lang="zh-CN" altLang="en-US" sz="2665">
                <a:solidFill>
                  <a:srgbClr val="FF0000"/>
                </a:solidFill>
                <a:latin typeface="微软雅黑" charset="0"/>
                <a:ea typeface="微软雅黑" charset="0"/>
                <a:cs typeface="微软雅黑" charset="0"/>
                <a:sym typeface="+mn-ea"/>
              </a:rPr>
              <a:t>并上传协议书</a:t>
            </a:r>
            <a:endParaRPr lang="zh-CN" altLang="en-US" sz="2665">
              <a:solidFill>
                <a:srgbClr val="FF0000"/>
              </a:solidFill>
              <a:latin typeface="微软雅黑" charset="0"/>
              <a:ea typeface="微软雅黑" charset="0"/>
              <a:cs typeface="微软雅黑"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截屏2024-03-18 19.14.47"/>
          <p:cNvPicPr>
            <a:picLocks noChangeAspect="1"/>
          </p:cNvPicPr>
          <p:nvPr/>
        </p:nvPicPr>
        <p:blipFill>
          <a:blip r:embed="rId1"/>
          <a:stretch>
            <a:fillRect/>
          </a:stretch>
        </p:blipFill>
        <p:spPr>
          <a:xfrm>
            <a:off x="6693535" y="2312035"/>
            <a:ext cx="4660265" cy="4350385"/>
          </a:xfrm>
          <a:prstGeom prst="rect">
            <a:avLst/>
          </a:prstGeom>
        </p:spPr>
      </p:pic>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5" name="标题 4"/>
          <p:cNvSpPr>
            <a:spLocks noGrp="1"/>
          </p:cNvSpPr>
          <p:nvPr>
            <p:ph type="title"/>
            <p:custDataLst>
              <p:tags r:id="rId2"/>
            </p:custDataLst>
          </p:nvPr>
        </p:nvSpPr>
        <p:spPr>
          <a:xfrm>
            <a:off x="-635" y="0"/>
            <a:ext cx="12457430" cy="1325880"/>
          </a:xfrm>
        </p:spPr>
        <p:txBody>
          <a:bodyPr>
            <a:normAutofit/>
          </a:bodyPr>
          <a:p>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1</a:t>
            </a:r>
            <a:r>
              <a:rPr lang="zh-CN" altLang="en-US" sz="2400">
                <a:latin typeface="微软雅黑" charset="0"/>
                <a:ea typeface="微软雅黑" charset="0"/>
                <a:cs typeface="微软雅黑" charset="0"/>
              </a:rPr>
              <a:t>）准备材料：</a:t>
            </a:r>
            <a:endParaRPr lang="zh-CN" altLang="en-US" sz="2400">
              <a:latin typeface="微软雅黑" charset="0"/>
              <a:ea typeface="微软雅黑" charset="0"/>
              <a:cs typeface="微软雅黑" charset="0"/>
            </a:endParaRPr>
          </a:p>
        </p:txBody>
      </p:sp>
      <p:pic>
        <p:nvPicPr>
          <p:cNvPr id="6" name="图片 5" descr="/private/var/folders/sm/tffhwy4x4mbdz5mgs5g_2lcr0000gn/T/com.kingsoft.wpsoffice.mac/picturecompress_20240318190925/output_1.pngoutput_1"/>
          <p:cNvPicPr>
            <a:picLocks noChangeAspect="1"/>
          </p:cNvPicPr>
          <p:nvPr>
            <p:custDataLst>
              <p:tags r:id="rId3"/>
            </p:custDataLst>
          </p:nvPr>
        </p:nvPicPr>
        <p:blipFill>
          <a:blip r:embed="rId4"/>
          <a:stretch>
            <a:fillRect/>
          </a:stretch>
        </p:blipFill>
        <p:spPr>
          <a:xfrm>
            <a:off x="703580" y="2618740"/>
            <a:ext cx="5355590" cy="3737610"/>
          </a:xfrm>
          <a:prstGeom prst="rect">
            <a:avLst/>
          </a:prstGeom>
        </p:spPr>
      </p:pic>
      <p:sp>
        <p:nvSpPr>
          <p:cNvPr id="7" name="文本框 6"/>
          <p:cNvSpPr txBox="1"/>
          <p:nvPr/>
        </p:nvSpPr>
        <p:spPr>
          <a:xfrm>
            <a:off x="703580" y="865505"/>
            <a:ext cx="9945370" cy="1568450"/>
          </a:xfrm>
          <a:prstGeom prst="rect">
            <a:avLst/>
          </a:prstGeom>
          <a:noFill/>
        </p:spPr>
        <p:txBody>
          <a:bodyPr wrap="square" rtlCol="0" anchor="t">
            <a:spAutoFit/>
          </a:bodyPr>
          <a:p>
            <a:pPr>
              <a:lnSpc>
                <a:spcPct val="150000"/>
              </a:lnSpc>
            </a:pPr>
            <a:r>
              <a:rPr lang="en-US" altLang="zh-CN" sz="1600">
                <a:latin typeface="微软雅黑" charset="0"/>
                <a:ea typeface="微软雅黑" charset="0"/>
                <a:cs typeface="微软雅黑" charset="0"/>
                <a:sym typeface="+mn-ea"/>
              </a:rPr>
              <a:t>·</a:t>
            </a:r>
            <a:r>
              <a:rPr lang="zh-CN" altLang="en-US" sz="1600">
                <a:solidFill>
                  <a:srgbClr val="FF0000"/>
                </a:solidFill>
                <a:latin typeface="微软雅黑" charset="0"/>
                <a:ea typeface="微软雅黑" charset="0"/>
                <a:cs typeface="微软雅黑" charset="0"/>
                <a:sym typeface="+mn-ea"/>
              </a:rPr>
              <a:t>就业协议书照片（正面</a:t>
            </a:r>
            <a:r>
              <a:rPr lang="en-US" altLang="zh-CN" sz="1600">
                <a:solidFill>
                  <a:srgbClr val="FF0000"/>
                </a:solidFill>
                <a:latin typeface="微软雅黑" charset="0"/>
                <a:ea typeface="微软雅黑" charset="0"/>
                <a:cs typeface="微软雅黑" charset="0"/>
                <a:sym typeface="+mn-ea"/>
              </a:rPr>
              <a:t>+</a:t>
            </a:r>
            <a:r>
              <a:rPr lang="zh-CN" altLang="en-US" sz="1600">
                <a:solidFill>
                  <a:srgbClr val="FF0000"/>
                </a:solidFill>
                <a:latin typeface="微软雅黑" charset="0"/>
                <a:ea typeface="微软雅黑" charset="0"/>
                <a:cs typeface="微软雅黑" charset="0"/>
                <a:sym typeface="+mn-ea"/>
              </a:rPr>
              <a:t>反面）</a:t>
            </a:r>
            <a:endParaRPr lang="zh-CN" altLang="en-US" sz="1600">
              <a:latin typeface="微软雅黑" charset="0"/>
              <a:ea typeface="微软雅黑" charset="0"/>
              <a:cs typeface="微软雅黑" charset="0"/>
              <a:sym typeface="+mn-ea"/>
            </a:endParaRPr>
          </a:p>
          <a:p>
            <a:pPr>
              <a:lnSpc>
                <a:spcPct val="150000"/>
              </a:lnSpc>
            </a:pPr>
            <a:r>
              <a:rPr lang="en-US" altLang="zh-CN" sz="1600">
                <a:latin typeface="微软雅黑" charset="0"/>
                <a:ea typeface="微软雅黑" charset="0"/>
                <a:cs typeface="微软雅黑" charset="0"/>
                <a:sym typeface="+mn-ea"/>
              </a:rPr>
              <a:t>·</a:t>
            </a:r>
            <a:r>
              <a:rPr lang="zh-CN" altLang="en-US" sz="1600">
                <a:latin typeface="微软雅黑" charset="0"/>
                <a:ea typeface="微软雅黑" charset="0"/>
                <a:cs typeface="微软雅黑" charset="0"/>
                <a:sym typeface="+mn-ea"/>
              </a:rPr>
              <a:t>与</a:t>
            </a:r>
            <a:r>
              <a:rPr lang="zh-CN" altLang="en-US" sz="1600" u="sng">
                <a:solidFill>
                  <a:schemeClr val="accent1"/>
                </a:solidFill>
                <a:latin typeface="微软雅黑" charset="0"/>
                <a:ea typeface="微软雅黑" charset="0"/>
                <a:cs typeface="微软雅黑" charset="0"/>
                <a:sym typeface="+mn-ea"/>
              </a:rPr>
              <a:t>企业</a:t>
            </a:r>
            <a:r>
              <a:rPr lang="zh-CN" altLang="en-US" sz="1600" u="sng">
                <a:solidFill>
                  <a:schemeClr val="accent1"/>
                </a:solidFill>
                <a:latin typeface="微软雅黑" charset="0"/>
                <a:ea typeface="微软雅黑" charset="0"/>
                <a:cs typeface="微软雅黑" charset="0"/>
                <a:sym typeface="+mn-ea"/>
              </a:rPr>
              <a:t>（单位无法保管档案的）</a:t>
            </a:r>
            <a:r>
              <a:rPr lang="zh-CN" altLang="en-US" sz="1600">
                <a:latin typeface="微软雅黑" charset="0"/>
                <a:ea typeface="微软雅黑" charset="0"/>
                <a:cs typeface="微软雅黑" charset="0"/>
                <a:sym typeface="+mn-ea"/>
              </a:rPr>
              <a:t>签订三方协议或合同的</a:t>
            </a:r>
            <a:endParaRPr lang="zh-CN" altLang="en-US" sz="1600">
              <a:latin typeface="微软雅黑" charset="0"/>
              <a:ea typeface="微软雅黑" charset="0"/>
              <a:cs typeface="微软雅黑" charset="0"/>
              <a:sym typeface="+mn-ea"/>
            </a:endParaRPr>
          </a:p>
          <a:p>
            <a:pPr>
              <a:lnSpc>
                <a:spcPct val="150000"/>
              </a:lnSpc>
            </a:pPr>
            <a:r>
              <a:rPr lang="zh-CN" altLang="en-US" sz="1600">
                <a:latin typeface="微软雅黑" charset="0"/>
                <a:ea typeface="微软雅黑" charset="0"/>
                <a:cs typeface="微软雅黑" charset="0"/>
                <a:sym typeface="+mn-ea"/>
              </a:rPr>
              <a:t> </a:t>
            </a:r>
            <a:r>
              <a:rPr lang="en-US" altLang="zh-CN" sz="1600">
                <a:latin typeface="微软雅黑" charset="0"/>
                <a:ea typeface="微软雅黑" charset="0"/>
                <a:cs typeface="微软雅黑" charset="0"/>
                <a:sym typeface="+mn-ea"/>
              </a:rPr>
              <a:t> </a:t>
            </a:r>
            <a:r>
              <a:rPr lang="zh-CN" altLang="en-US" sz="1600">
                <a:latin typeface="微软雅黑" charset="0"/>
                <a:ea typeface="微软雅黑" charset="0"/>
                <a:cs typeface="微软雅黑" charset="0"/>
                <a:sym typeface="+mn-ea"/>
              </a:rPr>
              <a:t>还需要提供</a:t>
            </a:r>
            <a:r>
              <a:rPr lang="zh-CN" altLang="en-US" sz="1600">
                <a:solidFill>
                  <a:srgbClr val="FF0000"/>
                </a:solidFill>
                <a:latin typeface="微软雅黑" charset="0"/>
                <a:ea typeface="微软雅黑" charset="0"/>
                <a:cs typeface="微软雅黑" charset="0"/>
                <a:sym typeface="+mn-ea"/>
              </a:rPr>
              <a:t>人才市场出具的“就业接收函”</a:t>
            </a:r>
            <a:r>
              <a:rPr lang="zh-CN" altLang="en-US" sz="1600">
                <a:latin typeface="微软雅黑" charset="0"/>
                <a:ea typeface="微软雅黑" charset="0"/>
                <a:cs typeface="微软雅黑" charset="0"/>
                <a:sym typeface="+mn-ea"/>
              </a:rPr>
              <a:t>照片（申请方式参看下一页）</a:t>
            </a:r>
            <a:endParaRPr lang="zh-CN" altLang="en-US" sz="1600">
              <a:latin typeface="微软雅黑" charset="0"/>
              <a:ea typeface="微软雅黑" charset="0"/>
              <a:cs typeface="微软雅黑" charset="0"/>
              <a:sym typeface="+mn-ea"/>
            </a:endParaRPr>
          </a:p>
          <a:p>
            <a:pPr>
              <a:lnSpc>
                <a:spcPct val="150000"/>
              </a:lnSpc>
            </a:pPr>
            <a:r>
              <a:rPr lang="en-US" altLang="zh-CN" sz="1600">
                <a:latin typeface="微软雅黑" charset="0"/>
                <a:ea typeface="微软雅黑" charset="0"/>
                <a:cs typeface="微软雅黑" charset="0"/>
                <a:sym typeface="+mn-ea"/>
              </a:rPr>
              <a:t>·</a:t>
            </a:r>
            <a:r>
              <a:rPr lang="zh-CN" altLang="en-US" sz="1600">
                <a:latin typeface="微软雅黑" charset="0"/>
                <a:ea typeface="微软雅黑" charset="0"/>
                <a:cs typeface="微软雅黑" charset="0"/>
                <a:sym typeface="+mn-ea"/>
              </a:rPr>
              <a:t>与用人单位取得联系，</a:t>
            </a:r>
            <a:r>
              <a:rPr lang="zh-CN" altLang="en-US" sz="1600">
                <a:solidFill>
                  <a:srgbClr val="FF0000"/>
                </a:solidFill>
                <a:latin typeface="微软雅黑" charset="0"/>
                <a:ea typeface="微软雅黑" charset="0"/>
                <a:cs typeface="微软雅黑" charset="0"/>
                <a:sym typeface="+mn-ea"/>
              </a:rPr>
              <a:t>询问档案转寄信息（接收单位名称、地址、电话）</a:t>
            </a:r>
            <a:r>
              <a:rPr lang="en-US" altLang="zh-CN" sz="1600">
                <a:solidFill>
                  <a:srgbClr val="FF0000"/>
                </a:solidFill>
                <a:latin typeface="微软雅黑" charset="0"/>
                <a:ea typeface="微软雅黑" charset="0"/>
                <a:cs typeface="微软雅黑" charset="0"/>
                <a:sym typeface="+mn-ea"/>
              </a:rPr>
              <a:t>/</a:t>
            </a:r>
            <a:r>
              <a:rPr lang="zh-CN" altLang="en-US" sz="1600">
                <a:solidFill>
                  <a:srgbClr val="FF0000"/>
                </a:solidFill>
                <a:latin typeface="微软雅黑" charset="0"/>
                <a:ea typeface="微软雅黑" charset="0"/>
                <a:cs typeface="微软雅黑" charset="0"/>
                <a:sym typeface="+mn-ea"/>
              </a:rPr>
              <a:t>户口落户地址</a:t>
            </a:r>
            <a:endParaRPr lang="zh-CN" altLang="en-US" sz="1600">
              <a:solidFill>
                <a:srgbClr val="FF0000"/>
              </a:solidFill>
              <a:latin typeface="微软雅黑" charset="0"/>
              <a:ea typeface="微软雅黑" charset="0"/>
              <a:cs typeface="微软雅黑"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9681" y="207476"/>
            <a:ext cx="9753600" cy="460375"/>
          </a:xfrm>
          <a:prstGeom prst="rect">
            <a:avLst/>
          </a:prstGeom>
          <a:noFill/>
        </p:spPr>
        <p:txBody>
          <a:bodyPr wrap="square" rtlCol="0" anchor="t">
            <a:spAutoFit/>
          </a:bodyPr>
          <a:p>
            <a:r>
              <a:rPr lang="zh-CN" altLang="en-US" sz="2400">
                <a:solidFill>
                  <a:srgbClr val="FF0000"/>
                </a:solidFill>
              </a:rPr>
              <a:t>举例：浙江省内就业接收函申请（其它省份基本流程</a:t>
            </a:r>
            <a:r>
              <a:rPr lang="zh-CN" altLang="en-US" sz="2400">
                <a:solidFill>
                  <a:srgbClr val="FF0000"/>
                </a:solidFill>
              </a:rPr>
              <a:t>相同）</a:t>
            </a:r>
            <a:endParaRPr lang="zh-CN" altLang="en-US" sz="2400">
              <a:solidFill>
                <a:srgbClr val="FF0000"/>
              </a:solidFill>
            </a:endParaRPr>
          </a:p>
        </p:txBody>
      </p:sp>
      <p:sp>
        <p:nvSpPr>
          <p:cNvPr id="4" name="文本框 3"/>
          <p:cNvSpPr txBox="1"/>
          <p:nvPr/>
        </p:nvSpPr>
        <p:spPr>
          <a:xfrm>
            <a:off x="219681" y="890928"/>
            <a:ext cx="11718524" cy="1229360"/>
          </a:xfrm>
          <a:prstGeom prst="rect">
            <a:avLst/>
          </a:prstGeom>
          <a:noFill/>
        </p:spPr>
        <p:txBody>
          <a:bodyPr wrap="square" rtlCol="0" anchor="t">
            <a:noAutofit/>
          </a:bodyPr>
          <a:p>
            <a:pPr>
              <a:lnSpc>
                <a:spcPct val="150000"/>
              </a:lnSpc>
            </a:pPr>
            <a:r>
              <a:rPr lang="zh-CN" altLang="en-US" sz="2000">
                <a:latin typeface="微软雅黑" charset="0"/>
                <a:ea typeface="微软雅黑" charset="0"/>
                <a:cs typeface="微软雅黑" charset="0"/>
              </a:rPr>
              <a:t>1、实名注册登录浙江政务服务网首页 www.zjzwfw.gov.cn，搜索“高等学校等毕业生接收手续办理”业务。</a:t>
            </a:r>
            <a:endParaRPr lang="zh-CN" altLang="en-US" sz="2000">
              <a:latin typeface="微软雅黑" charset="0"/>
              <a:ea typeface="微软雅黑" charset="0"/>
              <a:cs typeface="微软雅黑" charset="0"/>
            </a:endParaRPr>
          </a:p>
          <a:p>
            <a:endParaRPr lang="zh-CN" altLang="en-US" sz="2000">
              <a:latin typeface="微软雅黑" charset="0"/>
              <a:ea typeface="微软雅黑" charset="0"/>
              <a:cs typeface="微软雅黑" charset="0"/>
            </a:endParaRPr>
          </a:p>
        </p:txBody>
      </p:sp>
      <p:sp>
        <p:nvSpPr>
          <p:cNvPr id="5" name="文本框 4"/>
          <p:cNvSpPr txBox="1"/>
          <p:nvPr/>
        </p:nvSpPr>
        <p:spPr>
          <a:xfrm>
            <a:off x="219681" y="1865018"/>
            <a:ext cx="11535456" cy="859790"/>
          </a:xfrm>
          <a:prstGeom prst="rect">
            <a:avLst/>
          </a:prstGeom>
          <a:noFill/>
        </p:spPr>
        <p:txBody>
          <a:bodyPr wrap="square" rtlCol="0" anchor="t">
            <a:noAutofit/>
          </a:bodyPr>
          <a:p>
            <a:pPr>
              <a:lnSpc>
                <a:spcPct val="150000"/>
              </a:lnSpc>
            </a:pPr>
            <a:r>
              <a:rPr lang="zh-CN" altLang="en-US" sz="2000">
                <a:latin typeface="微软雅黑" charset="0"/>
                <a:ea typeface="微软雅黑" charset="0"/>
                <a:cs typeface="微软雅黑" charset="0"/>
              </a:rPr>
              <a:t>2、点击“业务办理”，根据实际情况，选择“签订就业协议书”或者“签订劳动合同”。</a:t>
            </a:r>
            <a:endParaRPr lang="zh-CN" altLang="en-US" sz="2000">
              <a:latin typeface="微软雅黑" charset="0"/>
              <a:ea typeface="微软雅黑" charset="0"/>
              <a:cs typeface="微软雅黑" charset="0"/>
            </a:endParaRPr>
          </a:p>
        </p:txBody>
      </p:sp>
      <p:sp>
        <p:nvSpPr>
          <p:cNvPr id="6" name="文本框 5"/>
          <p:cNvSpPr txBox="1"/>
          <p:nvPr/>
        </p:nvSpPr>
        <p:spPr>
          <a:xfrm>
            <a:off x="219681" y="2445408"/>
            <a:ext cx="11645288" cy="859790"/>
          </a:xfrm>
          <a:prstGeom prst="rect">
            <a:avLst/>
          </a:prstGeom>
          <a:noFill/>
        </p:spPr>
        <p:txBody>
          <a:bodyPr wrap="square" rtlCol="0" anchor="t">
            <a:noAutofit/>
          </a:bodyPr>
          <a:p>
            <a:pPr>
              <a:lnSpc>
                <a:spcPct val="150000"/>
              </a:lnSpc>
            </a:pPr>
            <a:r>
              <a:rPr lang="zh-CN" altLang="en-US" sz="2000">
                <a:latin typeface="微软雅黑" charset="0"/>
                <a:ea typeface="微软雅黑" charset="0"/>
                <a:cs typeface="微软雅黑" charset="0"/>
              </a:rPr>
              <a:t>3、根据页面提示，输入用人单位组织机构代码，系统会自动匹配单位名称及所属人才管理机构，</a:t>
            </a:r>
            <a:endParaRPr lang="zh-CN" altLang="en-US" sz="2000">
              <a:latin typeface="微软雅黑" charset="0"/>
              <a:ea typeface="微软雅黑" charset="0"/>
              <a:cs typeface="微软雅黑" charset="0"/>
            </a:endParaRPr>
          </a:p>
          <a:p>
            <a:pPr>
              <a:lnSpc>
                <a:spcPct val="150000"/>
              </a:lnSpc>
            </a:pPr>
            <a:r>
              <a:rPr lang="zh-CN" altLang="en-US" sz="2000">
                <a:latin typeface="微软雅黑" charset="0"/>
                <a:ea typeface="微软雅黑" charset="0"/>
                <a:cs typeface="微软雅黑" charset="0"/>
              </a:rPr>
              <a:t>确认无误后，可选择“自行下载”接收函。</a:t>
            </a:r>
            <a:endParaRPr lang="zh-CN" altLang="en-US" sz="2000">
              <a:latin typeface="微软雅黑" charset="0"/>
              <a:ea typeface="微软雅黑" charset="0"/>
              <a:cs typeface="微软雅黑" charset="0"/>
            </a:endParaRPr>
          </a:p>
        </p:txBody>
      </p:sp>
      <p:pic>
        <p:nvPicPr>
          <p:cNvPr id="7" name="图片 6" descr="upload_post_object_v2_4129461600"/>
          <p:cNvPicPr>
            <a:picLocks noChangeAspect="1"/>
          </p:cNvPicPr>
          <p:nvPr/>
        </p:nvPicPr>
        <p:blipFill>
          <a:blip r:embed="rId1"/>
          <a:stretch>
            <a:fillRect/>
          </a:stretch>
        </p:blipFill>
        <p:spPr>
          <a:xfrm>
            <a:off x="6448379" y="3740140"/>
            <a:ext cx="5131092" cy="2691448"/>
          </a:xfrm>
          <a:prstGeom prst="rect">
            <a:avLst/>
          </a:prstGeom>
        </p:spPr>
      </p:pic>
      <p:pic>
        <p:nvPicPr>
          <p:cNvPr id="8" name="图片 7" descr="upload_post_object_v2_3895044581"/>
          <p:cNvPicPr>
            <a:picLocks noChangeAspect="1"/>
          </p:cNvPicPr>
          <p:nvPr/>
        </p:nvPicPr>
        <p:blipFill>
          <a:blip r:embed="rId2"/>
          <a:stretch>
            <a:fillRect/>
          </a:stretch>
        </p:blipFill>
        <p:spPr>
          <a:xfrm>
            <a:off x="292908" y="3876745"/>
            <a:ext cx="6309573" cy="2589577"/>
          </a:xfrm>
          <a:prstGeom prst="rect">
            <a:avLst/>
          </a:prstGeom>
        </p:spPr>
      </p:pic>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35" y="0"/>
            <a:ext cx="12457430" cy="1325880"/>
          </a:xfrm>
        </p:spPr>
        <p:txBody>
          <a:bodyPr>
            <a:normAutofit/>
          </a:bodyPr>
          <a:p>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2</a:t>
            </a:r>
            <a:r>
              <a:rPr lang="zh-CN" altLang="en-US" sz="2400">
                <a:latin typeface="微软雅黑" charset="0"/>
                <a:ea typeface="微软雅黑" charset="0"/>
                <a:cs typeface="微软雅黑" charset="0"/>
              </a:rPr>
              <a:t>）登陆</a:t>
            </a:r>
            <a:r>
              <a:rPr lang="zh-CN" altLang="en-US" sz="2400">
                <a:solidFill>
                  <a:srgbClr val="FF0000"/>
                </a:solidFill>
                <a:latin typeface="微软雅黑" charset="0"/>
                <a:ea typeface="微软雅黑" charset="0"/>
                <a:cs typeface="微软雅黑" charset="0"/>
                <a:sym typeface="+mn-ea"/>
              </a:rPr>
              <a:t>浙江省</a:t>
            </a:r>
            <a:r>
              <a:rPr lang="en-US" altLang="zh-CN" sz="2400">
                <a:solidFill>
                  <a:srgbClr val="FF0000"/>
                </a:solidFill>
                <a:latin typeface="微软雅黑" charset="0"/>
                <a:ea typeface="微软雅黑" charset="0"/>
                <a:cs typeface="微软雅黑" charset="0"/>
                <a:sym typeface="+mn-ea"/>
              </a:rPr>
              <a:t>24365</a:t>
            </a:r>
            <a:r>
              <a:rPr lang="zh-CN" altLang="en-US" sz="2400">
                <a:solidFill>
                  <a:srgbClr val="FF0000"/>
                </a:solidFill>
                <a:latin typeface="微软雅黑" charset="0"/>
                <a:ea typeface="微软雅黑" charset="0"/>
                <a:cs typeface="微软雅黑" charset="0"/>
              </a:rPr>
              <a:t>网站</a:t>
            </a:r>
            <a:r>
              <a:rPr lang="zh-CN" altLang="en-US" sz="2400">
                <a:latin typeface="微软雅黑" charset="0"/>
                <a:ea typeface="微软雅黑" charset="0"/>
                <a:cs typeface="微软雅黑" charset="0"/>
              </a:rPr>
              <a:t>：</a:t>
            </a:r>
            <a:r>
              <a:rPr lang="zh-CN" altLang="en-US" sz="2400">
                <a:latin typeface="微软雅黑" charset="0"/>
                <a:ea typeface="微软雅黑" charset="0"/>
                <a:cs typeface="微软雅黑" charset="0"/>
                <a:hlinkClick r:id="rId1"/>
              </a:rPr>
              <a:t>http://www.ejobmart.cn/jyxt-v5/jyweb/webIndex.zf</a:t>
            </a:r>
            <a:endParaRPr lang="zh-CN" altLang="en-US" sz="2400">
              <a:latin typeface="微软雅黑" charset="0"/>
              <a:ea typeface="微软雅黑" charset="0"/>
              <a:cs typeface="微软雅黑" charset="0"/>
            </a:endParaRPr>
          </a:p>
        </p:txBody>
      </p:sp>
      <p:pic>
        <p:nvPicPr>
          <p:cNvPr id="4" name="图片 3" descr="/private/var/folders/sm/tffhwy4x4mbdz5mgs5g_2lcr0000gn/T/com.kingsoft.wpsoffice.mac/picturecompress_20240318180917/output_1.pngoutput_1"/>
          <p:cNvPicPr>
            <a:picLocks noChangeAspect="1"/>
          </p:cNvPicPr>
          <p:nvPr/>
        </p:nvPicPr>
        <p:blipFill>
          <a:blip r:embed="rId2"/>
          <a:stretch>
            <a:fillRect/>
          </a:stretch>
        </p:blipFill>
        <p:spPr>
          <a:xfrm>
            <a:off x="1488440" y="1217295"/>
            <a:ext cx="9008110" cy="5629275"/>
          </a:xfrm>
          <a:prstGeom prst="rect">
            <a:avLst/>
          </a:prstGeom>
        </p:spPr>
      </p:pic>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custDataLst>
              <p:tags r:id="rId1"/>
            </p:custDataLst>
          </p:nvPr>
        </p:nvSpPr>
        <p:spPr>
          <a:xfrm>
            <a:off x="647700" y="314325"/>
            <a:ext cx="10515600" cy="132556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pPr>
              <a:lnSpc>
                <a:spcPct val="150000"/>
              </a:lnSpc>
            </a:pPr>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3</a:t>
            </a:r>
            <a:r>
              <a:rPr lang="zh-CN" altLang="en-US" sz="2400">
                <a:latin typeface="微软雅黑" charset="0"/>
                <a:ea typeface="微软雅黑" charset="0"/>
                <a:cs typeface="微软雅黑" charset="0"/>
              </a:rPr>
              <a:t>）点击纸质协议书签约</a:t>
            </a:r>
            <a:r>
              <a:rPr lang="zh-CN" altLang="en-US" sz="2400">
                <a:latin typeface="微软雅黑" charset="0"/>
                <a:ea typeface="微软雅黑" charset="0"/>
                <a:cs typeface="微软雅黑" charset="0"/>
              </a:rPr>
              <a:t>登记</a:t>
            </a:r>
            <a:endParaRPr lang="zh-CN" altLang="en-US" sz="2400">
              <a:latin typeface="微软雅黑" charset="0"/>
              <a:ea typeface="微软雅黑" charset="0"/>
              <a:cs typeface="微软雅黑" charset="0"/>
            </a:endParaRPr>
          </a:p>
        </p:txBody>
      </p:sp>
      <p:pic>
        <p:nvPicPr>
          <p:cNvPr id="6" name="图片 5" descr="截屏2024-03-18 17.55.48"/>
          <p:cNvPicPr>
            <a:picLocks noChangeAspect="1"/>
          </p:cNvPicPr>
          <p:nvPr/>
        </p:nvPicPr>
        <p:blipFill>
          <a:blip r:embed="rId2"/>
          <a:srcRect l="14317" t="56800" r="60132" b="3108"/>
          <a:stretch>
            <a:fillRect/>
          </a:stretch>
        </p:blipFill>
        <p:spPr>
          <a:xfrm>
            <a:off x="1175385" y="1640205"/>
            <a:ext cx="4121785" cy="4144010"/>
          </a:xfrm>
          <a:prstGeom prst="rect">
            <a:avLst/>
          </a:prstGeom>
        </p:spPr>
      </p:pic>
      <p:sp>
        <p:nvSpPr>
          <p:cNvPr id="7" name="矩形 6"/>
          <p:cNvSpPr/>
          <p:nvPr/>
        </p:nvSpPr>
        <p:spPr>
          <a:xfrm>
            <a:off x="1830070" y="4998720"/>
            <a:ext cx="2499360" cy="516890"/>
          </a:xfrm>
          <a:prstGeom prst="rect">
            <a:avLst/>
          </a:prstGeom>
          <a:noFill/>
          <a:ln w="57150">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8" name="图片 7" descr="截屏2024-03-18 17.55.48"/>
          <p:cNvPicPr>
            <a:picLocks noChangeAspect="1"/>
          </p:cNvPicPr>
          <p:nvPr/>
        </p:nvPicPr>
        <p:blipFill>
          <a:blip r:embed="rId2"/>
          <a:srcRect l="347"/>
          <a:stretch>
            <a:fillRect/>
          </a:stretch>
        </p:blipFill>
        <p:spPr>
          <a:xfrm>
            <a:off x="6096000" y="2601595"/>
            <a:ext cx="5680075" cy="3562985"/>
          </a:xfrm>
          <a:prstGeom prst="rect">
            <a:avLst/>
          </a:prstGeom>
        </p:spPr>
      </p:pic>
      <p:sp>
        <p:nvSpPr>
          <p:cNvPr id="9" name="矩形 8"/>
          <p:cNvSpPr/>
          <p:nvPr/>
        </p:nvSpPr>
        <p:spPr>
          <a:xfrm>
            <a:off x="7097395" y="2945765"/>
            <a:ext cx="999490" cy="3101340"/>
          </a:xfrm>
          <a:prstGeom prst="rect">
            <a:avLst/>
          </a:prstGeom>
          <a:noFill/>
          <a:ln w="57150">
            <a:solidFill>
              <a:srgbClr val="FF33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0" name="直接箭头连接符 9"/>
          <p:cNvCxnSpPr>
            <a:stCxn id="9" idx="1"/>
            <a:endCxn id="7" idx="3"/>
          </p:cNvCxnSpPr>
          <p:nvPr/>
        </p:nvCxnSpPr>
        <p:spPr>
          <a:xfrm flipH="1">
            <a:off x="4329430" y="4496435"/>
            <a:ext cx="2767965" cy="760730"/>
          </a:xfrm>
          <a:prstGeom prst="straightConnector1">
            <a:avLst/>
          </a:prstGeom>
          <a:ln w="76200">
            <a:solidFill>
              <a:srgbClr val="FF3300"/>
            </a:solidFill>
            <a:tailEnd type="arrow"/>
          </a:ln>
        </p:spPr>
        <p:style>
          <a:lnRef idx="2">
            <a:schemeClr val="accent1"/>
          </a:lnRef>
          <a:fillRef idx="0">
            <a:srgbClr val="FFFFFF"/>
          </a:fillRef>
          <a:effectRef idx="0">
            <a:srgbClr val="FFFFFF"/>
          </a:effectRef>
          <a:fontRef idx="minor">
            <a:schemeClr val="tx1"/>
          </a:fontRef>
        </p:style>
      </p:cxnSp>
      <p:sp>
        <p:nvSpPr>
          <p:cNvPr id="11" name="灯片编号占位符 10"/>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private/var/folders/sm/tffhwy4x4mbdz5mgs5g_2lcr0000gn/T/com.kingsoft.wpsoffice.mac/photoeditapp/20240318192229/temp.pngtemp"/>
          <p:cNvPicPr>
            <a:picLocks noChangeAspect="1"/>
          </p:cNvPicPr>
          <p:nvPr/>
        </p:nvPicPr>
        <p:blipFill>
          <a:blip r:embed="rId1"/>
          <a:stretch>
            <a:fillRect/>
          </a:stretch>
        </p:blipFill>
        <p:spPr>
          <a:xfrm>
            <a:off x="1010920" y="257175"/>
            <a:ext cx="10342880" cy="6464300"/>
          </a:xfrm>
          <a:prstGeom prst="rect">
            <a:avLst/>
          </a:prstGeom>
        </p:spPr>
      </p:pic>
      <p:sp>
        <p:nvSpPr>
          <p:cNvPr id="2" name="标题 1"/>
          <p:cNvSpPr>
            <a:spLocks noGrp="1"/>
          </p:cNvSpPr>
          <p:nvPr>
            <p:ph type="title"/>
          </p:nvPr>
        </p:nvSpPr>
        <p:spPr>
          <a:xfrm>
            <a:off x="4751070" y="3178175"/>
            <a:ext cx="3425825" cy="1325880"/>
          </a:xfrm>
        </p:spPr>
        <p:txBody>
          <a:bodyPr>
            <a:normAutofit/>
          </a:bodyPr>
          <a:p>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4</a:t>
            </a:r>
            <a:r>
              <a:rPr lang="zh-CN" altLang="en-US" sz="2400">
                <a:latin typeface="微软雅黑" charset="0"/>
                <a:ea typeface="微软雅黑" charset="0"/>
                <a:cs typeface="微软雅黑" charset="0"/>
              </a:rPr>
              <a:t>）点击“</a:t>
            </a:r>
            <a:r>
              <a:rPr lang="en-US" altLang="zh-CN" sz="2400">
                <a:latin typeface="微软雅黑" charset="0"/>
                <a:ea typeface="微软雅黑" charset="0"/>
                <a:cs typeface="微软雅黑" charset="0"/>
              </a:rPr>
              <a:t>+</a:t>
            </a:r>
            <a:r>
              <a:rPr lang="zh-CN" altLang="en-US" sz="2400">
                <a:latin typeface="微软雅黑" charset="0"/>
                <a:ea typeface="微软雅黑" charset="0"/>
                <a:cs typeface="微软雅黑" charset="0"/>
              </a:rPr>
              <a:t>登记”</a:t>
            </a:r>
            <a:endParaRPr lang="zh-CN" altLang="en-US" sz="2400">
              <a:latin typeface="微软雅黑" charset="0"/>
              <a:ea typeface="微软雅黑" charset="0"/>
              <a:cs typeface="微软雅黑" charset="0"/>
            </a:endParaRPr>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
        <p:nvSpPr>
          <p:cNvPr id="5" name="矩形 4"/>
          <p:cNvSpPr/>
          <p:nvPr/>
        </p:nvSpPr>
        <p:spPr>
          <a:xfrm>
            <a:off x="4454525" y="1327785"/>
            <a:ext cx="763270" cy="569595"/>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custDataLst>
              <p:tags r:id="rId2"/>
            </p:custDataLst>
          </p:nvPr>
        </p:nvSpPr>
        <p:spPr>
          <a:xfrm>
            <a:off x="2765425" y="6007100"/>
            <a:ext cx="1985645" cy="569595"/>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8" name="直接箭头连接符 7"/>
          <p:cNvCxnSpPr>
            <a:endCxn id="5" idx="2"/>
          </p:cNvCxnSpPr>
          <p:nvPr/>
        </p:nvCxnSpPr>
        <p:spPr>
          <a:xfrm flipV="1">
            <a:off x="3352800" y="1897380"/>
            <a:ext cx="1483360" cy="4104005"/>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cxnSp>
        <p:nvCxnSpPr>
          <p:cNvPr id="8" name="直接箭头连接符 7"/>
          <p:cNvCxnSpPr>
            <a:endCxn id="5" idx="2"/>
          </p:cNvCxnSpPr>
          <p:nvPr/>
        </p:nvCxnSpPr>
        <p:spPr>
          <a:xfrm flipV="1">
            <a:off x="3352800" y="2271395"/>
            <a:ext cx="1483360" cy="4104005"/>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grpSp>
        <p:nvGrpSpPr>
          <p:cNvPr id="14" name="组合 13"/>
          <p:cNvGrpSpPr/>
          <p:nvPr/>
        </p:nvGrpSpPr>
        <p:grpSpPr>
          <a:xfrm>
            <a:off x="148590" y="1823085"/>
            <a:ext cx="7563485" cy="4733290"/>
            <a:chOff x="228" y="709"/>
            <a:chExt cx="13983" cy="8750"/>
          </a:xfrm>
        </p:grpSpPr>
        <p:pic>
          <p:nvPicPr>
            <p:cNvPr id="9" name="图片 8" descr="截屏2024-03-18 17.57.21"/>
            <p:cNvPicPr>
              <a:picLocks noChangeAspect="1"/>
            </p:cNvPicPr>
            <p:nvPr/>
          </p:nvPicPr>
          <p:blipFill>
            <a:blip r:embed="rId1"/>
            <a:srcRect l="9925" t="10185" r="9902" b="8787"/>
            <a:stretch>
              <a:fillRect/>
            </a:stretch>
          </p:blipFill>
          <p:spPr>
            <a:xfrm>
              <a:off x="235" y="709"/>
              <a:ext cx="13854" cy="8751"/>
            </a:xfrm>
            <a:prstGeom prst="rect">
              <a:avLst/>
            </a:prstGeom>
          </p:spPr>
        </p:pic>
        <p:sp>
          <p:nvSpPr>
            <p:cNvPr id="10" name="圆角矩形 9"/>
            <p:cNvSpPr/>
            <p:nvPr/>
          </p:nvSpPr>
          <p:spPr>
            <a:xfrm>
              <a:off x="228" y="1042"/>
              <a:ext cx="13977" cy="3356"/>
            </a:xfrm>
            <a:prstGeom prst="roundRect">
              <a:avLst>
                <a:gd name="adj" fmla="val 4737"/>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custDataLst>
                <p:tags r:id="rId2"/>
              </p:custDataLst>
            </p:nvPr>
          </p:nvSpPr>
          <p:spPr>
            <a:xfrm>
              <a:off x="235" y="4821"/>
              <a:ext cx="13977" cy="2232"/>
            </a:xfrm>
            <a:prstGeom prst="roundRect">
              <a:avLst>
                <a:gd name="adj" fmla="val 4737"/>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2" name="文本框 11"/>
          <p:cNvSpPr txBox="1"/>
          <p:nvPr/>
        </p:nvSpPr>
        <p:spPr>
          <a:xfrm>
            <a:off x="148590" y="671195"/>
            <a:ext cx="7846695" cy="922020"/>
          </a:xfrm>
          <a:prstGeom prst="rect">
            <a:avLst/>
          </a:prstGeom>
          <a:noFill/>
        </p:spPr>
        <p:txBody>
          <a:bodyPr wrap="square" rtlCol="0">
            <a:spAutoFit/>
          </a:bodyPr>
          <a:p>
            <a:r>
              <a:rPr lang="zh-CN" altLang="en-US">
                <a:solidFill>
                  <a:schemeClr val="tx1"/>
                </a:solidFill>
                <a:latin typeface="微软雅黑" charset="0"/>
                <a:ea typeface="微软雅黑" charset="0"/>
              </a:rPr>
              <a:t>【毕业去向信息】</a:t>
            </a:r>
            <a:endParaRPr lang="zh-CN" altLang="en-US">
              <a:solidFill>
                <a:schemeClr val="tx1"/>
              </a:solidFill>
              <a:latin typeface="微软雅黑" charset="0"/>
              <a:ea typeface="微软雅黑" charset="0"/>
            </a:endParaRPr>
          </a:p>
          <a:p>
            <a:r>
              <a:rPr lang="zh-CN" altLang="en-US">
                <a:solidFill>
                  <a:schemeClr val="tx1"/>
                </a:solidFill>
                <a:latin typeface="微软雅黑" charset="0"/>
                <a:ea typeface="微软雅黑" charset="0"/>
              </a:rPr>
              <a:t>根据三方协议或劳动合同上信息登记，</a:t>
            </a:r>
            <a:r>
              <a:rPr lang="zh-CN" altLang="en-US" u="sng">
                <a:solidFill>
                  <a:schemeClr val="tx1"/>
                </a:solidFill>
                <a:latin typeface="微软雅黑" charset="0"/>
                <a:ea typeface="微软雅黑" charset="0"/>
              </a:rPr>
              <a:t>用人单位信息可通过“企查查</a:t>
            </a:r>
            <a:r>
              <a:rPr lang="en-US" altLang="zh-CN" u="sng">
                <a:solidFill>
                  <a:schemeClr val="tx1"/>
                </a:solidFill>
                <a:latin typeface="微软雅黑" charset="0"/>
                <a:ea typeface="微软雅黑" charset="0"/>
              </a:rPr>
              <a:t>/</a:t>
            </a:r>
            <a:r>
              <a:rPr lang="zh-CN" altLang="en-US" u="sng">
                <a:solidFill>
                  <a:schemeClr val="tx1"/>
                </a:solidFill>
                <a:latin typeface="微软雅黑" charset="0"/>
                <a:ea typeface="微软雅黑" charset="0"/>
              </a:rPr>
              <a:t>爱企查</a:t>
            </a:r>
            <a:r>
              <a:rPr lang="en-US" altLang="zh-CN" u="sng">
                <a:solidFill>
                  <a:schemeClr val="tx1"/>
                </a:solidFill>
                <a:latin typeface="微软雅黑" charset="0"/>
                <a:ea typeface="微软雅黑" charset="0"/>
              </a:rPr>
              <a:t>/</a:t>
            </a:r>
            <a:r>
              <a:rPr lang="zh-CN" altLang="en-US" u="sng">
                <a:solidFill>
                  <a:schemeClr val="tx1"/>
                </a:solidFill>
                <a:latin typeface="微软雅黑" charset="0"/>
                <a:ea typeface="微软雅黑" charset="0"/>
              </a:rPr>
              <a:t>天眼查等网站”进行信息</a:t>
            </a:r>
            <a:r>
              <a:rPr lang="zh-CN" altLang="en-US" u="sng">
                <a:latin typeface="微软雅黑" charset="0"/>
                <a:ea typeface="微软雅黑" charset="0"/>
                <a:sym typeface="+mn-ea"/>
              </a:rPr>
              <a:t>复核</a:t>
            </a:r>
            <a:r>
              <a:rPr lang="zh-CN" altLang="en-US" u="sng">
                <a:solidFill>
                  <a:schemeClr val="tx1"/>
                </a:solidFill>
                <a:latin typeface="微软雅黑" charset="0"/>
                <a:ea typeface="微软雅黑" charset="0"/>
              </a:rPr>
              <a:t>，</a:t>
            </a:r>
            <a:r>
              <a:rPr lang="zh-CN" altLang="en-US">
                <a:solidFill>
                  <a:srgbClr val="FF0000"/>
                </a:solidFill>
                <a:latin typeface="微软雅黑" charset="0"/>
                <a:ea typeface="微软雅黑" charset="0"/>
              </a:rPr>
              <a:t>单位联系电话尽量写联系人的手机号</a:t>
            </a:r>
            <a:endParaRPr lang="zh-CN" altLang="en-US">
              <a:solidFill>
                <a:srgbClr val="FF0000"/>
              </a:solidFill>
              <a:latin typeface="微软雅黑" charset="0"/>
              <a:ea typeface="微软雅黑" charset="0"/>
            </a:endParaRPr>
          </a:p>
        </p:txBody>
      </p:sp>
      <p:sp>
        <p:nvSpPr>
          <p:cNvPr id="13" name="文本框 12"/>
          <p:cNvSpPr txBox="1"/>
          <p:nvPr>
            <p:custDataLst>
              <p:tags r:id="rId3"/>
            </p:custDataLst>
          </p:nvPr>
        </p:nvSpPr>
        <p:spPr>
          <a:xfrm>
            <a:off x="7825740" y="2039620"/>
            <a:ext cx="4185285" cy="4523105"/>
          </a:xfrm>
          <a:prstGeom prst="rect">
            <a:avLst/>
          </a:prstGeom>
          <a:noFill/>
        </p:spPr>
        <p:txBody>
          <a:bodyPr wrap="square" rtlCol="0">
            <a:spAutoFit/>
          </a:bodyPr>
          <a:p>
            <a:pPr>
              <a:lnSpc>
                <a:spcPct val="150000"/>
              </a:lnSpc>
            </a:pPr>
            <a:r>
              <a:rPr lang="zh-CN" altLang="en-US" sz="1600">
                <a:solidFill>
                  <a:schemeClr val="tx1"/>
                </a:solidFill>
                <a:latin typeface="微软雅黑" charset="0"/>
                <a:ea typeface="微软雅黑" charset="0"/>
              </a:rPr>
              <a:t>【</a:t>
            </a:r>
            <a:r>
              <a:rPr lang="zh-CN" altLang="en-US" sz="1600">
                <a:solidFill>
                  <a:schemeClr val="tx1"/>
                </a:solidFill>
                <a:latin typeface="微软雅黑" charset="0"/>
                <a:ea typeface="微软雅黑" charset="0"/>
              </a:rPr>
              <a:t>档案信息】</a:t>
            </a:r>
            <a:endParaRPr lang="zh-CN" altLang="en-US" sz="1600">
              <a:solidFill>
                <a:schemeClr val="tx1"/>
              </a:solidFill>
              <a:latin typeface="微软雅黑" charset="0"/>
              <a:ea typeface="微软雅黑" charset="0"/>
            </a:endParaRPr>
          </a:p>
          <a:p>
            <a:pPr>
              <a:lnSpc>
                <a:spcPct val="150000"/>
              </a:lnSpc>
            </a:pPr>
            <a:r>
              <a:rPr lang="zh-CN" altLang="en-US" sz="1600">
                <a:solidFill>
                  <a:srgbClr val="FF0000"/>
                </a:solidFill>
                <a:latin typeface="微软雅黑" charset="0"/>
                <a:ea typeface="微软雅黑" charset="0"/>
              </a:rPr>
              <a:t>（</a:t>
            </a:r>
            <a:r>
              <a:rPr lang="en-US" altLang="zh-CN" sz="1600">
                <a:solidFill>
                  <a:srgbClr val="FF0000"/>
                </a:solidFill>
                <a:latin typeface="微软雅黑" charset="0"/>
                <a:ea typeface="微软雅黑" charset="0"/>
              </a:rPr>
              <a:t>1</a:t>
            </a:r>
            <a:r>
              <a:rPr lang="zh-CN" altLang="en-US" sz="1600">
                <a:solidFill>
                  <a:srgbClr val="FF0000"/>
                </a:solidFill>
                <a:latin typeface="微软雅黑" charset="0"/>
                <a:ea typeface="微软雅黑" charset="0"/>
              </a:rPr>
              <a:t>）转回生源地，</a:t>
            </a:r>
            <a:r>
              <a:rPr lang="zh-CN" altLang="en-US" sz="1600">
                <a:solidFill>
                  <a:schemeClr val="tx1"/>
                </a:solidFill>
                <a:latin typeface="微软雅黑" charset="0"/>
                <a:ea typeface="微软雅黑" charset="0"/>
              </a:rPr>
              <a:t>根据你毕业后户籍落户的省市区去询问当地人才服务中心的接收地址、电话、联系人信息；</a:t>
            </a:r>
            <a:endParaRPr lang="zh-CN" altLang="en-US" sz="1600">
              <a:solidFill>
                <a:schemeClr val="tx1"/>
              </a:solidFill>
              <a:latin typeface="微软雅黑" charset="0"/>
              <a:ea typeface="微软雅黑" charset="0"/>
            </a:endParaRPr>
          </a:p>
          <a:p>
            <a:pPr>
              <a:lnSpc>
                <a:spcPct val="150000"/>
              </a:lnSpc>
            </a:pPr>
            <a:r>
              <a:rPr lang="zh-CN" altLang="en-US" sz="1600">
                <a:solidFill>
                  <a:srgbClr val="FF0000"/>
                </a:solidFill>
                <a:latin typeface="微软雅黑" charset="0"/>
                <a:ea typeface="微软雅黑" charset="0"/>
                <a:sym typeface="+mn-ea"/>
              </a:rPr>
              <a:t>（</a:t>
            </a:r>
            <a:r>
              <a:rPr lang="en-US" altLang="zh-CN" sz="1600">
                <a:solidFill>
                  <a:srgbClr val="FF0000"/>
                </a:solidFill>
                <a:latin typeface="微软雅黑" charset="0"/>
                <a:ea typeface="微软雅黑" charset="0"/>
                <a:sym typeface="+mn-ea"/>
              </a:rPr>
              <a:t>2</a:t>
            </a:r>
            <a:r>
              <a:rPr lang="zh-CN" altLang="en-US" sz="1600">
                <a:solidFill>
                  <a:srgbClr val="FF0000"/>
                </a:solidFill>
                <a:latin typeface="微软雅黑" charset="0"/>
                <a:ea typeface="微软雅黑" charset="0"/>
                <a:sym typeface="+mn-ea"/>
              </a:rPr>
              <a:t>）托管单位接收，申请人才市场“</a:t>
            </a:r>
            <a:r>
              <a:rPr lang="zh-CN" altLang="en-US" sz="1600">
                <a:latin typeface="微软雅黑" charset="0"/>
                <a:ea typeface="微软雅黑" charset="0"/>
                <a:cs typeface="微软雅黑" charset="0"/>
                <a:sym typeface="+mn-ea"/>
              </a:rPr>
              <a:t>就业接收函”</a:t>
            </a:r>
            <a:endParaRPr lang="zh-CN" altLang="en-US" sz="1600">
              <a:solidFill>
                <a:schemeClr val="tx1"/>
              </a:solidFill>
              <a:latin typeface="微软雅黑" charset="0"/>
              <a:ea typeface="微软雅黑" charset="0"/>
            </a:endParaRPr>
          </a:p>
          <a:p>
            <a:pPr>
              <a:lnSpc>
                <a:spcPct val="150000"/>
              </a:lnSpc>
            </a:pPr>
            <a:r>
              <a:rPr lang="zh-CN" altLang="en-US" sz="1600">
                <a:solidFill>
                  <a:srgbClr val="FF0000"/>
                </a:solidFill>
                <a:latin typeface="微软雅黑" charset="0"/>
                <a:ea typeface="微软雅黑" charset="0"/>
              </a:rPr>
              <a:t>（</a:t>
            </a:r>
            <a:r>
              <a:rPr lang="en-US" altLang="zh-CN" sz="1600">
                <a:solidFill>
                  <a:srgbClr val="FF0000"/>
                </a:solidFill>
                <a:latin typeface="微软雅黑" charset="0"/>
                <a:ea typeface="微软雅黑" charset="0"/>
              </a:rPr>
              <a:t>3</a:t>
            </a:r>
            <a:r>
              <a:rPr lang="zh-CN" altLang="en-US" sz="1600">
                <a:solidFill>
                  <a:srgbClr val="FF0000"/>
                </a:solidFill>
                <a:latin typeface="微软雅黑" charset="0"/>
                <a:ea typeface="微软雅黑" charset="0"/>
              </a:rPr>
              <a:t>）上级主管部门接收，</a:t>
            </a:r>
            <a:r>
              <a:rPr lang="zh-CN" altLang="en-US" sz="1600">
                <a:solidFill>
                  <a:schemeClr val="tx1"/>
                </a:solidFill>
                <a:latin typeface="微软雅黑" charset="0"/>
                <a:ea typeface="微软雅黑" charset="0"/>
              </a:rPr>
              <a:t>请用人单位提供转寄信息，如：入职小学教师编，派往</a:t>
            </a:r>
            <a:r>
              <a:rPr lang="en-US" altLang="zh-CN" sz="1600">
                <a:solidFill>
                  <a:schemeClr val="tx1"/>
                </a:solidFill>
                <a:latin typeface="微软雅黑" charset="0"/>
                <a:ea typeface="微软雅黑" charset="0"/>
              </a:rPr>
              <a:t>x</a:t>
            </a:r>
            <a:r>
              <a:rPr lang="en-US" altLang="zh-CN" sz="1600">
                <a:solidFill>
                  <a:schemeClr val="tx1"/>
                </a:solidFill>
                <a:latin typeface="微软雅黑" charset="0"/>
                <a:ea typeface="微软雅黑" charset="0"/>
              </a:rPr>
              <a:t>xx</a:t>
            </a:r>
            <a:r>
              <a:rPr lang="zh-CN" altLang="en-US" sz="1600">
                <a:solidFill>
                  <a:schemeClr val="tx1"/>
                </a:solidFill>
                <a:latin typeface="微软雅黑" charset="0"/>
                <a:ea typeface="微软雅黑" charset="0"/>
              </a:rPr>
              <a:t>教育局。</a:t>
            </a:r>
            <a:endParaRPr lang="zh-CN" altLang="en-US" sz="1600">
              <a:solidFill>
                <a:schemeClr val="tx1"/>
              </a:solidFill>
              <a:latin typeface="微软雅黑" charset="0"/>
              <a:ea typeface="微软雅黑" charset="0"/>
            </a:endParaRPr>
          </a:p>
          <a:p>
            <a:pPr>
              <a:lnSpc>
                <a:spcPct val="150000"/>
              </a:lnSpc>
            </a:pPr>
            <a:r>
              <a:rPr lang="zh-CN" altLang="en-US" sz="1600">
                <a:solidFill>
                  <a:srgbClr val="FF0000"/>
                </a:solidFill>
                <a:latin typeface="微软雅黑" charset="0"/>
                <a:ea typeface="微软雅黑" charset="0"/>
              </a:rPr>
              <a:t>（</a:t>
            </a:r>
            <a:r>
              <a:rPr lang="en-US" altLang="zh-CN" sz="1600">
                <a:solidFill>
                  <a:srgbClr val="FF0000"/>
                </a:solidFill>
                <a:latin typeface="微软雅黑" charset="0"/>
                <a:ea typeface="微软雅黑" charset="0"/>
              </a:rPr>
              <a:t>4</a:t>
            </a:r>
            <a:r>
              <a:rPr lang="zh-CN" altLang="en-US" sz="1600">
                <a:solidFill>
                  <a:srgbClr val="FF0000"/>
                </a:solidFill>
                <a:latin typeface="微软雅黑" charset="0"/>
                <a:ea typeface="微软雅黑" charset="0"/>
              </a:rPr>
              <a:t>）就业单位接收，</a:t>
            </a:r>
            <a:r>
              <a:rPr lang="zh-CN" altLang="en-US" sz="1600">
                <a:latin typeface="微软雅黑" charset="0"/>
                <a:ea typeface="微软雅黑" charset="0"/>
                <a:sym typeface="+mn-ea"/>
              </a:rPr>
              <a:t>用人单位可以提供档案保管的，如：国企，高校等单位</a:t>
            </a:r>
            <a:endParaRPr lang="zh-CN" altLang="en-US" sz="1600">
              <a:solidFill>
                <a:srgbClr val="FF0000"/>
              </a:solidFill>
              <a:latin typeface="微软雅黑" charset="0"/>
              <a:ea typeface="微软雅黑" charset="0"/>
            </a:endParaRPr>
          </a:p>
          <a:p>
            <a:pPr>
              <a:lnSpc>
                <a:spcPct val="150000"/>
              </a:lnSpc>
            </a:pPr>
            <a:endParaRPr lang="zh-CN" altLang="en-US" sz="1600">
              <a:solidFill>
                <a:srgbClr val="FF0000"/>
              </a:solidFill>
              <a:latin typeface="微软雅黑" charset="0"/>
              <a:ea typeface="微软雅黑" charset="0"/>
            </a:endParaRPr>
          </a:p>
        </p:txBody>
      </p:sp>
      <p:sp>
        <p:nvSpPr>
          <p:cNvPr id="15" name="标题 1"/>
          <p:cNvSpPr>
            <a:spLocks noGrp="1"/>
          </p:cNvSpPr>
          <p:nvPr>
            <p:custDataLst>
              <p:tags r:id="rId4"/>
            </p:custDataLst>
          </p:nvPr>
        </p:nvSpPr>
        <p:spPr>
          <a:xfrm>
            <a:off x="48260" y="-278130"/>
            <a:ext cx="10515600" cy="132556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pPr>
              <a:lnSpc>
                <a:spcPct val="150000"/>
              </a:lnSpc>
            </a:pPr>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5</a:t>
            </a:r>
            <a:r>
              <a:rPr lang="zh-CN" altLang="en-US" sz="2400">
                <a:latin typeface="微软雅黑" charset="0"/>
                <a:ea typeface="微软雅黑" charset="0"/>
                <a:cs typeface="微软雅黑" charset="0"/>
              </a:rPr>
              <a:t>）填写信息</a:t>
            </a:r>
            <a:endParaRPr lang="zh-CN" altLang="en-US" sz="2400">
              <a:latin typeface="微软雅黑" charset="0"/>
              <a:ea typeface="微软雅黑" charset="0"/>
              <a:cs typeface="微软雅黑"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
        <p:nvSpPr>
          <p:cNvPr id="15" name="标题 1"/>
          <p:cNvSpPr>
            <a:spLocks noGrp="1"/>
          </p:cNvSpPr>
          <p:nvPr>
            <p:custDataLst>
              <p:tags r:id="rId1"/>
            </p:custDataLst>
          </p:nvPr>
        </p:nvSpPr>
        <p:spPr>
          <a:xfrm>
            <a:off x="144780" y="278130"/>
            <a:ext cx="11665585" cy="132588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pPr>
              <a:lnSpc>
                <a:spcPct val="150000"/>
              </a:lnSpc>
            </a:pPr>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6</a:t>
            </a:r>
            <a:r>
              <a:rPr lang="zh-CN" altLang="en-US" sz="2400">
                <a:latin typeface="微软雅黑" charset="0"/>
                <a:ea typeface="微软雅黑" charset="0"/>
                <a:cs typeface="微软雅黑" charset="0"/>
              </a:rPr>
              <a:t>）上传附件：</a:t>
            </a:r>
            <a:r>
              <a:rPr lang="zh-CN" altLang="en-US" sz="2400">
                <a:solidFill>
                  <a:srgbClr val="FF0000"/>
                </a:solidFill>
                <a:latin typeface="微软雅黑" charset="0"/>
                <a:ea typeface="微软雅黑" charset="0"/>
                <a:cs typeface="微软雅黑" charset="0"/>
                <a:sym typeface="+mn-ea"/>
              </a:rPr>
              <a:t>就业协议书照片（正面</a:t>
            </a:r>
            <a:r>
              <a:rPr lang="en-US" altLang="zh-CN" sz="2400">
                <a:solidFill>
                  <a:srgbClr val="FF0000"/>
                </a:solidFill>
                <a:latin typeface="微软雅黑" charset="0"/>
                <a:ea typeface="微软雅黑" charset="0"/>
                <a:cs typeface="微软雅黑" charset="0"/>
                <a:sym typeface="+mn-ea"/>
              </a:rPr>
              <a:t>+</a:t>
            </a:r>
            <a:r>
              <a:rPr lang="zh-CN" altLang="en-US" sz="2400">
                <a:solidFill>
                  <a:srgbClr val="FF0000"/>
                </a:solidFill>
                <a:latin typeface="微软雅黑" charset="0"/>
                <a:ea typeface="微软雅黑" charset="0"/>
                <a:cs typeface="微软雅黑" charset="0"/>
                <a:sym typeface="+mn-ea"/>
              </a:rPr>
              <a:t>反面）和</a:t>
            </a:r>
            <a:r>
              <a:rPr lang="en-US" altLang="zh-CN" sz="2400">
                <a:solidFill>
                  <a:srgbClr val="FF0000"/>
                </a:solidFill>
                <a:latin typeface="微软雅黑" charset="0"/>
                <a:ea typeface="微软雅黑" charset="0"/>
                <a:cs typeface="微软雅黑" charset="0"/>
                <a:sym typeface="+mn-ea"/>
              </a:rPr>
              <a:t> </a:t>
            </a:r>
            <a:r>
              <a:rPr lang="zh-CN" altLang="en-US" sz="2400">
                <a:solidFill>
                  <a:srgbClr val="FF0000"/>
                </a:solidFill>
                <a:latin typeface="微软雅黑" charset="0"/>
                <a:ea typeface="微软雅黑" charset="0"/>
                <a:cs typeface="微软雅黑" charset="0"/>
                <a:sym typeface="+mn-ea"/>
              </a:rPr>
              <a:t>就业接收函，点击“确定”，完成签约所有</a:t>
            </a:r>
            <a:r>
              <a:rPr lang="zh-CN" altLang="en-US" sz="2400">
                <a:solidFill>
                  <a:srgbClr val="FF0000"/>
                </a:solidFill>
                <a:latin typeface="微软雅黑" charset="0"/>
                <a:ea typeface="微软雅黑" charset="0"/>
                <a:cs typeface="微软雅黑" charset="0"/>
                <a:sym typeface="+mn-ea"/>
              </a:rPr>
              <a:t>步骤。</a:t>
            </a:r>
            <a:endParaRPr lang="zh-CN" altLang="en-US" sz="2400">
              <a:solidFill>
                <a:srgbClr val="FF0000"/>
              </a:solidFill>
              <a:latin typeface="微软雅黑" charset="0"/>
              <a:ea typeface="微软雅黑" charset="0"/>
              <a:cs typeface="微软雅黑"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520065"/>
            <a:ext cx="10515600" cy="6214110"/>
          </a:xfrm>
        </p:spPr>
        <p:txBody>
          <a:bodyPr>
            <a:normAutofit/>
          </a:bodyPr>
          <a:p>
            <a:pPr>
              <a:lnSpc>
                <a:spcPct val="150000"/>
              </a:lnSpc>
            </a:pPr>
            <a:r>
              <a:rPr lang="en-US" altLang="zh-CN" sz="2665" b="1">
                <a:latin typeface="微软雅黑" charset="0"/>
                <a:ea typeface="微软雅黑" charset="0"/>
                <a:cs typeface="微软雅黑" charset="0"/>
              </a:rPr>
              <a:t>1/</a:t>
            </a:r>
            <a:r>
              <a:rPr lang="zh-CN" altLang="en-US" sz="2665" b="1">
                <a:latin typeface="微软雅黑" charset="0"/>
                <a:ea typeface="微软雅黑" charset="0"/>
                <a:cs typeface="微软雅黑" charset="0"/>
              </a:rPr>
              <a:t>我想申请纸质三方协议书？</a:t>
            </a:r>
            <a:br>
              <a:rPr lang="zh-CN" altLang="en-US" sz="2665">
                <a:latin typeface="微软雅黑" charset="0"/>
                <a:ea typeface="微软雅黑" charset="0"/>
                <a:cs typeface="微软雅黑" charset="0"/>
              </a:rPr>
            </a:br>
            <a:r>
              <a:rPr lang="zh-CN" altLang="en-US" sz="2665">
                <a:solidFill>
                  <a:srgbClr val="FF0000"/>
                </a:solidFill>
                <a:latin typeface="微软雅黑" charset="0"/>
                <a:ea typeface="微软雅黑" charset="0"/>
                <a:cs typeface="微软雅黑" charset="0"/>
                <a:sym typeface="+mn-ea"/>
              </a:rPr>
              <a:t>请看：</a:t>
            </a:r>
            <a:r>
              <a:rPr lang="en-US" altLang="zh-CN" sz="2665">
                <a:solidFill>
                  <a:srgbClr val="FF0000"/>
                </a:solidFill>
                <a:latin typeface="微软雅黑" charset="0"/>
                <a:ea typeface="微软雅黑" charset="0"/>
                <a:cs typeface="微软雅黑" charset="0"/>
                <a:sym typeface="+mn-ea"/>
              </a:rPr>
              <a:t>4-11</a:t>
            </a:r>
            <a:r>
              <a:rPr lang="zh-CN" altLang="en-US" sz="2665">
                <a:solidFill>
                  <a:srgbClr val="FF0000"/>
                </a:solidFill>
                <a:latin typeface="微软雅黑" charset="0"/>
                <a:ea typeface="微软雅黑" charset="0"/>
                <a:cs typeface="微软雅黑" charset="0"/>
                <a:sym typeface="+mn-ea"/>
              </a:rPr>
              <a:t>页，</a:t>
            </a:r>
            <a:r>
              <a:rPr lang="zh-CN" altLang="en-US" sz="2665">
                <a:solidFill>
                  <a:srgbClr val="FF0000"/>
                </a:solidFill>
                <a:latin typeface="微软雅黑" charset="0"/>
                <a:ea typeface="微软雅黑" charset="0"/>
                <a:cs typeface="微软雅黑" charset="0"/>
              </a:rPr>
              <a:t>根据提示申请并下载打印</a:t>
            </a:r>
            <a:br>
              <a:rPr lang="zh-CN" altLang="en-US" sz="2665">
                <a:solidFill>
                  <a:srgbClr val="FF0000"/>
                </a:solidFill>
                <a:latin typeface="微软雅黑" charset="0"/>
                <a:ea typeface="微软雅黑" charset="0"/>
                <a:cs typeface="微软雅黑" charset="0"/>
              </a:rPr>
            </a:br>
            <a:br>
              <a:rPr lang="zh-CN" altLang="en-US" sz="2665">
                <a:solidFill>
                  <a:srgbClr val="FF0000"/>
                </a:solidFill>
                <a:latin typeface="微软雅黑" charset="0"/>
                <a:ea typeface="微软雅黑" charset="0"/>
                <a:cs typeface="微软雅黑" charset="0"/>
              </a:rPr>
            </a:br>
            <a:r>
              <a:rPr lang="en-US" altLang="zh-CN" sz="2665" b="1">
                <a:solidFill>
                  <a:schemeClr val="tx1"/>
                </a:solidFill>
                <a:latin typeface="微软雅黑" charset="0"/>
                <a:ea typeface="微软雅黑" charset="0"/>
                <a:cs typeface="微软雅黑" charset="0"/>
              </a:rPr>
              <a:t>2/</a:t>
            </a:r>
            <a:r>
              <a:rPr lang="zh-CN" altLang="en-US" sz="2665" b="1">
                <a:latin typeface="微软雅黑" charset="0"/>
                <a:ea typeface="微软雅黑" charset="0"/>
                <a:cs typeface="微软雅黑" charset="0"/>
                <a:sym typeface="+mn-ea"/>
              </a:rPr>
              <a:t>三方协议书</a:t>
            </a:r>
            <a:r>
              <a:rPr lang="zh-CN" altLang="en-US" sz="2665" b="1">
                <a:solidFill>
                  <a:schemeClr val="tx1"/>
                </a:solidFill>
                <a:latin typeface="微软雅黑" charset="0"/>
                <a:ea typeface="微软雅黑" charset="0"/>
                <a:cs typeface="微软雅黑" charset="0"/>
              </a:rPr>
              <a:t>用人单位盖章后还需要做什么？</a:t>
            </a:r>
            <a:br>
              <a:rPr lang="zh-CN" altLang="en-US" sz="2665">
                <a:latin typeface="微软雅黑" charset="0"/>
                <a:ea typeface="微软雅黑" charset="0"/>
                <a:cs typeface="微软雅黑" charset="0"/>
              </a:rPr>
            </a:br>
            <a:r>
              <a:rPr lang="zh-CN" altLang="en-US" sz="2665">
                <a:solidFill>
                  <a:srgbClr val="FF0000"/>
                </a:solidFill>
                <a:latin typeface="微软雅黑" charset="0"/>
                <a:ea typeface="微软雅黑" charset="0"/>
                <a:cs typeface="微软雅黑" charset="0"/>
                <a:sym typeface="+mn-ea"/>
              </a:rPr>
              <a:t>请看：</a:t>
            </a:r>
            <a:r>
              <a:rPr lang="en-US" altLang="zh-CN" sz="2665">
                <a:solidFill>
                  <a:srgbClr val="FF0000"/>
                </a:solidFill>
                <a:latin typeface="微软雅黑" charset="0"/>
                <a:ea typeface="微软雅黑" charset="0"/>
                <a:cs typeface="微软雅黑" charset="0"/>
                <a:sym typeface="+mn-ea"/>
              </a:rPr>
              <a:t>13</a:t>
            </a:r>
            <a:r>
              <a:rPr lang="en-US" altLang="zh-CN" sz="2665">
                <a:solidFill>
                  <a:srgbClr val="FF0000"/>
                </a:solidFill>
                <a:latin typeface="微软雅黑" charset="0"/>
                <a:ea typeface="微软雅黑" charset="0"/>
                <a:cs typeface="微软雅黑" charset="0"/>
                <a:sym typeface="+mn-ea"/>
              </a:rPr>
              <a:t>-19</a:t>
            </a:r>
            <a:r>
              <a:rPr lang="zh-CN" altLang="en-US" sz="2665">
                <a:solidFill>
                  <a:srgbClr val="FF0000"/>
                </a:solidFill>
                <a:latin typeface="微软雅黑" charset="0"/>
                <a:ea typeface="微软雅黑" charset="0"/>
                <a:cs typeface="微软雅黑" charset="0"/>
                <a:sym typeface="+mn-ea"/>
              </a:rPr>
              <a:t>页，</a:t>
            </a:r>
            <a:r>
              <a:rPr lang="zh-CN" altLang="en-US" sz="2665">
                <a:solidFill>
                  <a:srgbClr val="FF0000"/>
                </a:solidFill>
                <a:latin typeface="微软雅黑" charset="0"/>
                <a:ea typeface="微软雅黑" charset="0"/>
                <a:cs typeface="微软雅黑" charset="0"/>
              </a:rPr>
              <a:t>网上</a:t>
            </a:r>
            <a:r>
              <a:rPr lang="zh-CN" altLang="en-US" sz="2665">
                <a:solidFill>
                  <a:srgbClr val="FF0000"/>
                </a:solidFill>
                <a:latin typeface="微软雅黑" charset="0"/>
                <a:ea typeface="微软雅黑" charset="0"/>
                <a:cs typeface="微软雅黑" charset="0"/>
              </a:rPr>
              <a:t>登记上传协议书</a:t>
            </a:r>
            <a:br>
              <a:rPr lang="zh-CN" altLang="en-US" sz="2665">
                <a:solidFill>
                  <a:srgbClr val="FF0000"/>
                </a:solidFill>
                <a:latin typeface="微软雅黑" charset="0"/>
                <a:ea typeface="微软雅黑" charset="0"/>
                <a:cs typeface="微软雅黑" charset="0"/>
              </a:rPr>
            </a:br>
            <a:endParaRPr lang="zh-CN" altLang="en-US">
              <a:solidFill>
                <a:schemeClr val="accent1"/>
              </a:solidFill>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766060"/>
            <a:ext cx="10515600" cy="1325563"/>
          </a:xfrm>
        </p:spPr>
        <p:txBody>
          <a:bodyPr>
            <a:normAutofit/>
            <a:scene3d>
              <a:camera prst="orthographicFront"/>
              <a:lightRig rig="threePt" dir="t"/>
            </a:scene3d>
          </a:bodyPr>
          <a:p>
            <a:r>
              <a:rPr lang="zh-CN" altLang="en-US">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sym typeface="+mn-ea"/>
              </a:rPr>
              <a:t>我想申请</a:t>
            </a:r>
            <a:r>
              <a:rPr lang="en-US" altLang="zh-CN">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sym typeface="+mn-ea"/>
              </a:rPr>
              <a:t> </a:t>
            </a:r>
            <a:r>
              <a:rPr lang="zh-CN" altLang="en-US">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sym typeface="+mn-ea"/>
              </a:rPr>
              <a:t>纸质三方协议书？</a:t>
            </a:r>
            <a:endParaRPr lang="zh-CN" altLang="en-US">
              <a:l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35" y="0"/>
            <a:ext cx="12457430" cy="1325880"/>
          </a:xfrm>
        </p:spPr>
        <p:txBody>
          <a:bodyPr>
            <a:normAutofit/>
          </a:bodyPr>
          <a:p>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1</a:t>
            </a:r>
            <a:r>
              <a:rPr lang="zh-CN" altLang="en-US" sz="2400">
                <a:latin typeface="微软雅黑" charset="0"/>
                <a:ea typeface="微软雅黑" charset="0"/>
                <a:cs typeface="微软雅黑" charset="0"/>
              </a:rPr>
              <a:t>）先打开</a:t>
            </a:r>
            <a:r>
              <a:rPr lang="zh-CN" altLang="en-US" sz="2400">
                <a:solidFill>
                  <a:srgbClr val="FF0000"/>
                </a:solidFill>
                <a:latin typeface="微软雅黑" charset="0"/>
                <a:ea typeface="微软雅黑" charset="0"/>
                <a:cs typeface="微软雅黑" charset="0"/>
                <a:sym typeface="+mn-ea"/>
              </a:rPr>
              <a:t>浙江省</a:t>
            </a:r>
            <a:r>
              <a:rPr lang="en-US" altLang="zh-CN" sz="2400">
                <a:solidFill>
                  <a:srgbClr val="FF0000"/>
                </a:solidFill>
                <a:latin typeface="微软雅黑" charset="0"/>
                <a:ea typeface="微软雅黑" charset="0"/>
                <a:cs typeface="微软雅黑" charset="0"/>
                <a:sym typeface="+mn-ea"/>
              </a:rPr>
              <a:t>24365</a:t>
            </a:r>
            <a:r>
              <a:rPr lang="zh-CN" altLang="en-US" sz="2400">
                <a:solidFill>
                  <a:srgbClr val="FF0000"/>
                </a:solidFill>
                <a:latin typeface="微软雅黑" charset="0"/>
                <a:ea typeface="微软雅黑" charset="0"/>
                <a:cs typeface="微软雅黑" charset="0"/>
              </a:rPr>
              <a:t>网站</a:t>
            </a:r>
            <a:r>
              <a:rPr lang="zh-CN" altLang="en-US" sz="2400">
                <a:latin typeface="微软雅黑" charset="0"/>
                <a:ea typeface="微软雅黑" charset="0"/>
                <a:cs typeface="微软雅黑" charset="0"/>
              </a:rPr>
              <a:t>：</a:t>
            </a:r>
            <a:r>
              <a:rPr lang="zh-CN" altLang="en-US" sz="2400">
                <a:latin typeface="微软雅黑" charset="0"/>
                <a:ea typeface="微软雅黑" charset="0"/>
                <a:cs typeface="微软雅黑" charset="0"/>
                <a:hlinkClick r:id="rId1" tooltip=""/>
              </a:rPr>
              <a:t>http://www.ejobmart.cn/jyxt-v5/jyweb/webIndex.zf</a:t>
            </a:r>
            <a:endParaRPr lang="zh-CN" altLang="en-US" sz="2400">
              <a:latin typeface="微软雅黑" charset="0"/>
              <a:ea typeface="微软雅黑" charset="0"/>
              <a:cs typeface="微软雅黑" charset="0"/>
            </a:endParaRPr>
          </a:p>
        </p:txBody>
      </p:sp>
      <p:pic>
        <p:nvPicPr>
          <p:cNvPr id="4" name="图片 3" descr="/private/var/folders/sm/tffhwy4x4mbdz5mgs5g_2lcr0000gn/T/com.kingsoft.wpsoffice.mac/picturecompress_20240318180917/output_1.pngoutput_1"/>
          <p:cNvPicPr>
            <a:picLocks noChangeAspect="1"/>
          </p:cNvPicPr>
          <p:nvPr/>
        </p:nvPicPr>
        <p:blipFill>
          <a:blip r:embed="rId2"/>
          <a:stretch>
            <a:fillRect/>
          </a:stretch>
        </p:blipFill>
        <p:spPr>
          <a:xfrm>
            <a:off x="1488440" y="1217295"/>
            <a:ext cx="9008110" cy="5629275"/>
          </a:xfrm>
          <a:prstGeom prst="rect">
            <a:avLst/>
          </a:prstGeom>
        </p:spPr>
      </p:pic>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7700" y="653415"/>
            <a:ext cx="10515600" cy="1325563"/>
          </a:xfrm>
        </p:spPr>
        <p:txBody>
          <a:bodyPr>
            <a:normAutofit fontScale="90000"/>
          </a:bodyPr>
          <a:p>
            <a:pPr>
              <a:lnSpc>
                <a:spcPct val="150000"/>
              </a:lnSpc>
            </a:pPr>
            <a:r>
              <a:rPr lang="zh-CN" altLang="en-US" sz="2665">
                <a:latin typeface="微软雅黑" charset="0"/>
                <a:ea typeface="微软雅黑" charset="0"/>
                <a:cs typeface="微软雅黑" charset="0"/>
              </a:rPr>
              <a:t>（</a:t>
            </a:r>
            <a:r>
              <a:rPr lang="en-US" altLang="zh-CN" sz="2665">
                <a:latin typeface="微软雅黑" charset="0"/>
                <a:ea typeface="微软雅黑" charset="0"/>
                <a:cs typeface="微软雅黑" charset="0"/>
              </a:rPr>
              <a:t>2</a:t>
            </a:r>
            <a:r>
              <a:rPr lang="zh-CN" altLang="en-US" sz="2665">
                <a:latin typeface="微软雅黑" charset="0"/>
                <a:ea typeface="微软雅黑" charset="0"/>
                <a:cs typeface="微软雅黑" charset="0"/>
              </a:rPr>
              <a:t>）登陆，学号</a:t>
            </a:r>
            <a:r>
              <a:rPr lang="en-US" altLang="zh-CN" sz="2665">
                <a:latin typeface="微软雅黑" charset="0"/>
                <a:ea typeface="微软雅黑" charset="0"/>
                <a:cs typeface="微软雅黑" charset="0"/>
              </a:rPr>
              <a:t>+</a:t>
            </a:r>
            <a:r>
              <a:rPr lang="zh-CN" altLang="en-US" sz="2665">
                <a:latin typeface="微软雅黑" charset="0"/>
                <a:ea typeface="微软雅黑" charset="0"/>
                <a:cs typeface="微软雅黑" charset="0"/>
              </a:rPr>
              <a:t>身份证后</a:t>
            </a:r>
            <a:r>
              <a:rPr lang="en-US" altLang="zh-CN" sz="2665">
                <a:latin typeface="微软雅黑" charset="0"/>
                <a:ea typeface="微软雅黑" charset="0"/>
                <a:cs typeface="微软雅黑" charset="0"/>
              </a:rPr>
              <a:t>8</a:t>
            </a:r>
            <a:r>
              <a:rPr lang="zh-CN" altLang="en-US" sz="2665">
                <a:latin typeface="微软雅黑" charset="0"/>
                <a:ea typeface="微软雅黑" charset="0"/>
                <a:cs typeface="微软雅黑" charset="0"/>
              </a:rPr>
              <a:t>位</a:t>
            </a:r>
            <a:br>
              <a:rPr lang="zh-CN" altLang="en-US" sz="2665">
                <a:latin typeface="微软雅黑" charset="0"/>
                <a:ea typeface="微软雅黑" charset="0"/>
                <a:cs typeface="微软雅黑" charset="0"/>
              </a:rPr>
            </a:br>
            <a:r>
              <a:rPr lang="zh-CN" altLang="en-US" sz="2665">
                <a:latin typeface="微软雅黑" charset="0"/>
                <a:ea typeface="微软雅黑" charset="0"/>
                <a:cs typeface="微软雅黑" charset="0"/>
              </a:rPr>
              <a:t>如果登陆不上先尝试找回密码</a:t>
            </a:r>
            <a:br>
              <a:rPr lang="zh-CN" altLang="en-US" sz="2665">
                <a:latin typeface="微软雅黑" charset="0"/>
                <a:ea typeface="微软雅黑" charset="0"/>
                <a:cs typeface="微软雅黑" charset="0"/>
              </a:rPr>
            </a:br>
            <a:r>
              <a:rPr lang="zh-CN" altLang="en-US" sz="2665">
                <a:latin typeface="微软雅黑" charset="0"/>
                <a:ea typeface="微软雅黑" charset="0"/>
                <a:cs typeface="微软雅黑" charset="0"/>
              </a:rPr>
              <a:t>无法找回联系学院就业联络员查看后台是否有你的毕业信息</a:t>
            </a:r>
            <a:endParaRPr lang="zh-CN" altLang="en-US" sz="2665">
              <a:latin typeface="微软雅黑" charset="0"/>
              <a:ea typeface="微软雅黑" charset="0"/>
              <a:cs typeface="微软雅黑" charset="0"/>
            </a:endParaRPr>
          </a:p>
        </p:txBody>
      </p:sp>
      <p:pic>
        <p:nvPicPr>
          <p:cNvPr id="3" name="图片 2" descr="/private/var/folders/sm/tffhwy4x4mbdz5mgs5g_2lcr0000gn/T/com.kingsoft.wpsoffice.mac/picturecompress_20240318181217/output_1.pngoutput_1"/>
          <p:cNvPicPr>
            <a:picLocks noChangeAspect="1"/>
          </p:cNvPicPr>
          <p:nvPr/>
        </p:nvPicPr>
        <p:blipFill>
          <a:blip r:embed="rId1"/>
          <a:stretch>
            <a:fillRect/>
          </a:stretch>
        </p:blipFill>
        <p:spPr>
          <a:xfrm>
            <a:off x="492760" y="2409190"/>
            <a:ext cx="5485765" cy="3429000"/>
          </a:xfrm>
          <a:prstGeom prst="rect">
            <a:avLst/>
          </a:prstGeom>
        </p:spPr>
      </p:pic>
      <p:pic>
        <p:nvPicPr>
          <p:cNvPr id="5" name="图片 4" descr="/private/var/folders/sm/tffhwy4x4mbdz5mgs5g_2lcr0000gn/T/com.kingsoft.wpsoffice.mac/picturecompress_20240318181217/output_2.pngoutput_2"/>
          <p:cNvPicPr>
            <a:picLocks noChangeAspect="1"/>
          </p:cNvPicPr>
          <p:nvPr/>
        </p:nvPicPr>
        <p:blipFill>
          <a:blip r:embed="rId2"/>
          <a:stretch>
            <a:fillRect/>
          </a:stretch>
        </p:blipFill>
        <p:spPr>
          <a:xfrm>
            <a:off x="6059805" y="2409190"/>
            <a:ext cx="5486400" cy="3429000"/>
          </a:xfrm>
          <a:prstGeom prst="rect">
            <a:avLst/>
          </a:prstGeom>
        </p:spPr>
      </p:pic>
      <p:sp>
        <p:nvSpPr>
          <p:cNvPr id="6" name="矩形 5"/>
          <p:cNvSpPr/>
          <p:nvPr/>
        </p:nvSpPr>
        <p:spPr>
          <a:xfrm>
            <a:off x="3958590" y="3053080"/>
            <a:ext cx="1235075" cy="1283335"/>
          </a:xfrm>
          <a:prstGeom prst="rect">
            <a:avLst/>
          </a:prstGeom>
          <a:noFill/>
          <a:ln w="38100">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custDataLst>
              <p:tags r:id="rId1"/>
            </p:custDataLst>
          </p:nvPr>
        </p:nvSpPr>
        <p:spPr>
          <a:xfrm>
            <a:off x="647700" y="314325"/>
            <a:ext cx="10515600" cy="132556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pPr>
              <a:lnSpc>
                <a:spcPct val="150000"/>
              </a:lnSpc>
            </a:pPr>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3</a:t>
            </a:r>
            <a:r>
              <a:rPr lang="zh-CN" altLang="en-US" sz="2400">
                <a:latin typeface="微软雅黑" charset="0"/>
                <a:ea typeface="微软雅黑" charset="0"/>
                <a:cs typeface="微软雅黑" charset="0"/>
              </a:rPr>
              <a:t>）点击生源自审，（生源自审方法</a:t>
            </a:r>
            <a:r>
              <a:rPr lang="zh-CN" altLang="en-US" sz="2400">
                <a:latin typeface="微软雅黑" charset="0"/>
                <a:ea typeface="微软雅黑" charset="0"/>
                <a:cs typeface="微软雅黑" charset="0"/>
              </a:rPr>
              <a:t>请看通知：</a:t>
            </a:r>
            <a:r>
              <a:rPr lang="zh-CN" altLang="en-US" sz="2400">
                <a:latin typeface="微软雅黑" charset="0"/>
                <a:ea typeface="微软雅黑" charset="0"/>
                <a:cs typeface="微软雅黑" charset="0"/>
                <a:hlinkClick r:id="rId2" tooltip="" action="ppaction://hlinkfile"/>
              </a:rPr>
              <a:t>https://jiuye.caa.edu.cn/new/xs/jyxw/tzgg/202403/78760.html</a:t>
            </a:r>
            <a:r>
              <a:rPr lang="zh-CN" altLang="en-US" sz="2400">
                <a:latin typeface="微软雅黑" charset="0"/>
                <a:ea typeface="微软雅黑" charset="0"/>
                <a:cs typeface="微软雅黑" charset="0"/>
              </a:rPr>
              <a:t>）</a:t>
            </a:r>
            <a:endParaRPr lang="zh-CN" altLang="en-US" sz="2400">
              <a:latin typeface="微软雅黑" charset="0"/>
              <a:ea typeface="微软雅黑" charset="0"/>
              <a:cs typeface="微软雅黑" charset="0"/>
            </a:endParaRPr>
          </a:p>
        </p:txBody>
      </p:sp>
      <p:pic>
        <p:nvPicPr>
          <p:cNvPr id="6" name="图片 5" descr="截屏2024-03-18 17.55.48"/>
          <p:cNvPicPr>
            <a:picLocks noChangeAspect="1"/>
          </p:cNvPicPr>
          <p:nvPr/>
        </p:nvPicPr>
        <p:blipFill>
          <a:blip r:embed="rId3"/>
          <a:srcRect l="14093" t="24234" r="60356" b="35674"/>
          <a:stretch>
            <a:fillRect/>
          </a:stretch>
        </p:blipFill>
        <p:spPr>
          <a:xfrm>
            <a:off x="1175385" y="1640205"/>
            <a:ext cx="4121785" cy="4144010"/>
          </a:xfrm>
          <a:prstGeom prst="rect">
            <a:avLst/>
          </a:prstGeom>
        </p:spPr>
      </p:pic>
      <p:sp>
        <p:nvSpPr>
          <p:cNvPr id="7" name="矩形 6"/>
          <p:cNvSpPr/>
          <p:nvPr/>
        </p:nvSpPr>
        <p:spPr>
          <a:xfrm>
            <a:off x="1830070" y="3255645"/>
            <a:ext cx="2499360" cy="516890"/>
          </a:xfrm>
          <a:prstGeom prst="rect">
            <a:avLst/>
          </a:prstGeom>
          <a:noFill/>
          <a:ln w="57150">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8" name="图片 7" descr="截屏2024-03-18 17.55.48"/>
          <p:cNvPicPr>
            <a:picLocks noChangeAspect="1"/>
          </p:cNvPicPr>
          <p:nvPr/>
        </p:nvPicPr>
        <p:blipFill>
          <a:blip r:embed="rId3"/>
          <a:srcRect l="347"/>
          <a:stretch>
            <a:fillRect/>
          </a:stretch>
        </p:blipFill>
        <p:spPr>
          <a:xfrm>
            <a:off x="6096000" y="2601595"/>
            <a:ext cx="5680075" cy="3562985"/>
          </a:xfrm>
          <a:prstGeom prst="rect">
            <a:avLst/>
          </a:prstGeom>
        </p:spPr>
      </p:pic>
      <p:sp>
        <p:nvSpPr>
          <p:cNvPr id="9" name="矩形 8"/>
          <p:cNvSpPr/>
          <p:nvPr/>
        </p:nvSpPr>
        <p:spPr>
          <a:xfrm>
            <a:off x="7097395" y="2945765"/>
            <a:ext cx="999490" cy="3101340"/>
          </a:xfrm>
          <a:prstGeom prst="rect">
            <a:avLst/>
          </a:prstGeom>
          <a:noFill/>
          <a:ln w="57150">
            <a:solidFill>
              <a:srgbClr val="FF33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0" name="直接箭头连接符 9"/>
          <p:cNvCxnSpPr>
            <a:stCxn id="9" idx="1"/>
            <a:endCxn id="7" idx="3"/>
          </p:cNvCxnSpPr>
          <p:nvPr/>
        </p:nvCxnSpPr>
        <p:spPr>
          <a:xfrm flipH="1" flipV="1">
            <a:off x="4329430" y="3514090"/>
            <a:ext cx="2767965" cy="982345"/>
          </a:xfrm>
          <a:prstGeom prst="straightConnector1">
            <a:avLst/>
          </a:prstGeom>
          <a:ln w="76200">
            <a:solidFill>
              <a:srgbClr val="FF3300"/>
            </a:solidFill>
            <a:tailEnd type="arrow"/>
          </a:ln>
        </p:spPr>
        <p:style>
          <a:lnRef idx="2">
            <a:schemeClr val="accent1"/>
          </a:lnRef>
          <a:fillRef idx="0">
            <a:srgbClr val="FFFFFF"/>
          </a:fillRef>
          <a:effectRef idx="0">
            <a:srgbClr val="FFFFFF"/>
          </a:effectRef>
          <a:fontRef idx="minor">
            <a:schemeClr val="tx1"/>
          </a:fontRef>
        </p:style>
      </p:cxnSp>
      <p:sp>
        <p:nvSpPr>
          <p:cNvPr id="11" name="灯片编号占位符 10"/>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custDataLst>
              <p:tags r:id="rId1"/>
            </p:custDataLst>
          </p:nvPr>
        </p:nvSpPr>
        <p:spPr>
          <a:xfrm>
            <a:off x="647700" y="314325"/>
            <a:ext cx="10515600" cy="132556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pPr>
              <a:lnSpc>
                <a:spcPct val="150000"/>
              </a:lnSpc>
            </a:pPr>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4</a:t>
            </a:r>
            <a:r>
              <a:rPr lang="zh-CN" altLang="en-US" sz="2400">
                <a:latin typeface="微软雅黑" charset="0"/>
                <a:ea typeface="微软雅黑" charset="0"/>
                <a:cs typeface="微软雅黑" charset="0"/>
              </a:rPr>
              <a:t>）生源自审完成后点击“确认”，然后</a:t>
            </a:r>
            <a:r>
              <a:rPr lang="zh-CN" altLang="en-US" sz="2400">
                <a:latin typeface="微软雅黑" charset="0"/>
                <a:ea typeface="微软雅黑" charset="0"/>
                <a:cs typeface="微软雅黑" charset="0"/>
              </a:rPr>
              <a:t>刷新页面。</a:t>
            </a:r>
            <a:endParaRPr lang="zh-CN" altLang="en-US" sz="2400">
              <a:latin typeface="微软雅黑" charset="0"/>
              <a:ea typeface="微软雅黑" charset="0"/>
              <a:cs typeface="微软雅黑" charset="0"/>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pic>
        <p:nvPicPr>
          <p:cNvPr id="3" name="图片 2" descr="/private/var/folders/sm/tffhwy4x4mbdz5mgs5g_2lcr0000gn/T/com.kingsoft.wpsoffice.mac/photoeditapp/20240318182852/temp.pngtemp"/>
          <p:cNvPicPr>
            <a:picLocks noChangeAspect="1"/>
          </p:cNvPicPr>
          <p:nvPr/>
        </p:nvPicPr>
        <p:blipFill>
          <a:blip r:embed="rId2"/>
          <a:stretch>
            <a:fillRect/>
          </a:stretch>
        </p:blipFill>
        <p:spPr>
          <a:xfrm>
            <a:off x="2195195" y="1365568"/>
            <a:ext cx="8346440" cy="52165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custDataLst>
              <p:tags r:id="rId1"/>
            </p:custDataLst>
          </p:nvPr>
        </p:nvSpPr>
        <p:spPr>
          <a:xfrm>
            <a:off x="647700" y="314325"/>
            <a:ext cx="10515600" cy="132556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pPr>
              <a:lnSpc>
                <a:spcPct val="150000"/>
              </a:lnSpc>
            </a:pPr>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4</a:t>
            </a:r>
            <a:r>
              <a:rPr lang="zh-CN" altLang="en-US" sz="2400">
                <a:latin typeface="微软雅黑" charset="0"/>
                <a:ea typeface="微软雅黑" charset="0"/>
                <a:cs typeface="微软雅黑" charset="0"/>
              </a:rPr>
              <a:t>）申请纸质</a:t>
            </a:r>
            <a:r>
              <a:rPr lang="zh-CN" altLang="en-US" sz="2400">
                <a:latin typeface="微软雅黑" charset="0"/>
                <a:ea typeface="微软雅黑" charset="0"/>
                <a:cs typeface="微软雅黑" charset="0"/>
              </a:rPr>
              <a:t>协议书</a:t>
            </a:r>
            <a:endParaRPr lang="zh-CN" altLang="en-US" sz="2400">
              <a:latin typeface="微软雅黑" charset="0"/>
              <a:ea typeface="微软雅黑" charset="0"/>
              <a:cs typeface="微软雅黑" charset="0"/>
            </a:endParaRPr>
          </a:p>
        </p:txBody>
      </p:sp>
      <p:pic>
        <p:nvPicPr>
          <p:cNvPr id="6" name="图片 5" descr="截屏2024-03-18 17.55.48"/>
          <p:cNvPicPr>
            <a:picLocks noChangeAspect="1"/>
          </p:cNvPicPr>
          <p:nvPr/>
        </p:nvPicPr>
        <p:blipFill>
          <a:blip r:embed="rId2"/>
          <a:srcRect l="14018" t="70273" r="60431" b="4938"/>
          <a:stretch>
            <a:fillRect/>
          </a:stretch>
        </p:blipFill>
        <p:spPr>
          <a:xfrm>
            <a:off x="1115060" y="1773555"/>
            <a:ext cx="4121785" cy="2562225"/>
          </a:xfrm>
          <a:prstGeom prst="rect">
            <a:avLst/>
          </a:prstGeom>
        </p:spPr>
      </p:pic>
      <p:sp>
        <p:nvSpPr>
          <p:cNvPr id="7" name="矩形 6"/>
          <p:cNvSpPr/>
          <p:nvPr/>
        </p:nvSpPr>
        <p:spPr>
          <a:xfrm>
            <a:off x="1830070" y="3255645"/>
            <a:ext cx="2499360" cy="516890"/>
          </a:xfrm>
          <a:prstGeom prst="rect">
            <a:avLst/>
          </a:prstGeom>
          <a:noFill/>
          <a:ln w="57150">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8" name="图片 7" descr="截屏2024-03-18 17.55.48"/>
          <p:cNvPicPr>
            <a:picLocks noChangeAspect="1"/>
          </p:cNvPicPr>
          <p:nvPr/>
        </p:nvPicPr>
        <p:blipFill>
          <a:blip r:embed="rId2"/>
          <a:srcRect l="347"/>
          <a:stretch>
            <a:fillRect/>
          </a:stretch>
        </p:blipFill>
        <p:spPr>
          <a:xfrm>
            <a:off x="5442585" y="2192020"/>
            <a:ext cx="6333490" cy="3972560"/>
          </a:xfrm>
          <a:prstGeom prst="rect">
            <a:avLst/>
          </a:prstGeom>
        </p:spPr>
      </p:pic>
      <p:sp>
        <p:nvSpPr>
          <p:cNvPr id="9" name="矩形 8"/>
          <p:cNvSpPr/>
          <p:nvPr/>
        </p:nvSpPr>
        <p:spPr>
          <a:xfrm>
            <a:off x="6588760" y="2627630"/>
            <a:ext cx="999490" cy="3307080"/>
          </a:xfrm>
          <a:prstGeom prst="rect">
            <a:avLst/>
          </a:prstGeom>
          <a:noFill/>
          <a:ln w="57150">
            <a:solidFill>
              <a:srgbClr val="FF33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0" name="直接箭头连接符 9"/>
          <p:cNvCxnSpPr>
            <a:stCxn id="9" idx="1"/>
            <a:endCxn id="7" idx="3"/>
          </p:cNvCxnSpPr>
          <p:nvPr/>
        </p:nvCxnSpPr>
        <p:spPr>
          <a:xfrm flipH="1" flipV="1">
            <a:off x="4329430" y="3514090"/>
            <a:ext cx="2259330" cy="767080"/>
          </a:xfrm>
          <a:prstGeom prst="straightConnector1">
            <a:avLst/>
          </a:prstGeom>
          <a:ln w="76200">
            <a:solidFill>
              <a:srgbClr val="FF3300"/>
            </a:solidFill>
            <a:tailEnd type="arrow"/>
          </a:ln>
        </p:spPr>
        <p:style>
          <a:lnRef idx="2">
            <a:schemeClr val="accent1"/>
          </a:lnRef>
          <a:fillRef idx="0">
            <a:srgbClr val="FFFFFF"/>
          </a:fillRef>
          <a:effectRef idx="0">
            <a:srgbClr val="FFFFFF"/>
          </a:effectRef>
          <a:fontRef idx="minor">
            <a:schemeClr val="tx1"/>
          </a:fontRef>
        </p:style>
      </p:cxn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custDataLst>
              <p:tags r:id="rId1"/>
            </p:custDataLst>
          </p:nvPr>
        </p:nvSpPr>
        <p:spPr>
          <a:xfrm>
            <a:off x="477520" y="173990"/>
            <a:ext cx="10515600" cy="132556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pPr>
              <a:lnSpc>
                <a:spcPct val="150000"/>
              </a:lnSpc>
            </a:pPr>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4</a:t>
            </a:r>
            <a:r>
              <a:rPr lang="zh-CN" altLang="en-US" sz="2400">
                <a:latin typeface="微软雅黑" charset="0"/>
                <a:ea typeface="微软雅黑" charset="0"/>
                <a:cs typeface="微软雅黑" charset="0"/>
              </a:rPr>
              <a:t>）申请纸质协议书</a:t>
            </a:r>
            <a:r>
              <a:rPr lang="zh-CN" altLang="en-US" sz="2400">
                <a:solidFill>
                  <a:srgbClr val="FF0000"/>
                </a:solidFill>
                <a:latin typeface="微软雅黑" charset="0"/>
                <a:ea typeface="微软雅黑" charset="0"/>
                <a:cs typeface="微软雅黑" charset="0"/>
              </a:rPr>
              <a:t>分两种</a:t>
            </a:r>
            <a:r>
              <a:rPr lang="zh-CN" altLang="en-US" sz="2400">
                <a:solidFill>
                  <a:srgbClr val="FF0000"/>
                </a:solidFill>
                <a:latin typeface="微软雅黑" charset="0"/>
                <a:ea typeface="微软雅黑" charset="0"/>
                <a:cs typeface="微软雅黑" charset="0"/>
              </a:rPr>
              <a:t>情况</a:t>
            </a:r>
            <a:endParaRPr lang="zh-CN" altLang="en-US" sz="2400">
              <a:solidFill>
                <a:srgbClr val="FF0000"/>
              </a:solidFill>
              <a:latin typeface="微软雅黑" charset="0"/>
              <a:ea typeface="微软雅黑" charset="0"/>
              <a:cs typeface="微软雅黑" charset="0"/>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pic>
        <p:nvPicPr>
          <p:cNvPr id="3" name="图片 2" descr="截屏2024-03-18 18.40.38"/>
          <p:cNvPicPr>
            <a:picLocks noChangeAspect="1"/>
          </p:cNvPicPr>
          <p:nvPr/>
        </p:nvPicPr>
        <p:blipFill>
          <a:blip r:embed="rId2"/>
          <a:srcRect l="34491" t="10806" r="17182" b="20343"/>
          <a:stretch>
            <a:fillRect/>
          </a:stretch>
        </p:blipFill>
        <p:spPr>
          <a:xfrm>
            <a:off x="6402070" y="1188720"/>
            <a:ext cx="5302885" cy="4721860"/>
          </a:xfrm>
          <a:prstGeom prst="rect">
            <a:avLst/>
          </a:prstGeom>
        </p:spPr>
      </p:pic>
      <p:pic>
        <p:nvPicPr>
          <p:cNvPr id="4" name="图片 3" descr="截屏2024-03-18 18.40.54"/>
          <p:cNvPicPr>
            <a:picLocks noChangeAspect="1"/>
          </p:cNvPicPr>
          <p:nvPr/>
        </p:nvPicPr>
        <p:blipFill>
          <a:blip r:embed="rId3"/>
          <a:srcRect l="33831" t="8333" r="17841" b="52472"/>
          <a:stretch>
            <a:fillRect/>
          </a:stretch>
        </p:blipFill>
        <p:spPr>
          <a:xfrm>
            <a:off x="477520" y="2393950"/>
            <a:ext cx="5732145" cy="2905760"/>
          </a:xfrm>
          <a:prstGeom prst="rect">
            <a:avLst/>
          </a:prstGeom>
        </p:spPr>
      </p:pic>
      <p:sp>
        <p:nvSpPr>
          <p:cNvPr id="11" name="文本框 10"/>
          <p:cNvSpPr txBox="1"/>
          <p:nvPr/>
        </p:nvSpPr>
        <p:spPr>
          <a:xfrm>
            <a:off x="477520" y="1379220"/>
            <a:ext cx="5478780" cy="1014730"/>
          </a:xfrm>
          <a:prstGeom prst="rect">
            <a:avLst/>
          </a:prstGeom>
          <a:noFill/>
        </p:spPr>
        <p:txBody>
          <a:bodyPr wrap="square" rtlCol="0" anchor="t">
            <a:spAutoFit/>
          </a:bodyPr>
          <a:p>
            <a:pPr>
              <a:lnSpc>
                <a:spcPct val="150000"/>
              </a:lnSpc>
            </a:pPr>
            <a:r>
              <a:rPr lang="zh-CN" altLang="en-US" sz="2000">
                <a:solidFill>
                  <a:schemeClr val="accent1"/>
                </a:solidFill>
                <a:latin typeface="微软雅黑" charset="0"/>
                <a:ea typeface="微软雅黑" charset="0"/>
                <a:cs typeface="微软雅黑" charset="0"/>
                <a:sym typeface="+mn-ea"/>
              </a:rPr>
              <a:t>参加招聘招考</a:t>
            </a:r>
            <a:r>
              <a:rPr lang="zh-CN" altLang="en-US" sz="2000">
                <a:latin typeface="微软雅黑" charset="0"/>
                <a:ea typeface="微软雅黑" charset="0"/>
                <a:cs typeface="微软雅黑" charset="0"/>
                <a:sym typeface="+mn-ea"/>
              </a:rPr>
              <a:t>适用于</a:t>
            </a:r>
            <a:r>
              <a:rPr lang="zh-CN" altLang="en-US" sz="2000">
                <a:latin typeface="微软雅黑" charset="0"/>
                <a:ea typeface="微软雅黑" charset="0"/>
                <a:cs typeface="微软雅黑" charset="0"/>
                <a:sym typeface="+mn-ea"/>
              </a:rPr>
              <a:t>：同时多个单位需要三方协议</a:t>
            </a:r>
            <a:r>
              <a:rPr lang="zh-CN" altLang="en-US" sz="2000">
                <a:latin typeface="微软雅黑" charset="0"/>
                <a:ea typeface="微软雅黑" charset="0"/>
                <a:cs typeface="微软雅黑" charset="0"/>
                <a:sym typeface="+mn-ea"/>
              </a:rPr>
              <a:t>作为应届毕业生身份证明</a:t>
            </a:r>
            <a:r>
              <a:rPr lang="en-US" altLang="zh-CN" sz="2000">
                <a:latin typeface="微软雅黑" charset="0"/>
                <a:ea typeface="微软雅黑" charset="0"/>
                <a:cs typeface="微软雅黑" charset="0"/>
                <a:sym typeface="+mn-ea"/>
              </a:rPr>
              <a:t>/</a:t>
            </a:r>
            <a:r>
              <a:rPr lang="zh-CN" altLang="en-US" sz="2000">
                <a:latin typeface="微软雅黑" charset="0"/>
                <a:ea typeface="微软雅黑" charset="0"/>
                <a:cs typeface="微软雅黑" charset="0"/>
                <a:sym typeface="+mn-ea"/>
              </a:rPr>
              <a:t>事业单位考试</a:t>
            </a:r>
            <a:endParaRPr lang="zh-CN" altLang="en-US" sz="2000">
              <a:latin typeface="微软雅黑" charset="0"/>
              <a:ea typeface="微软雅黑" charset="0"/>
              <a:cs typeface="微软雅黑" charset="0"/>
              <a:sym typeface="+mn-ea"/>
            </a:endParaRPr>
          </a:p>
        </p:txBody>
      </p:sp>
      <p:sp>
        <p:nvSpPr>
          <p:cNvPr id="12" name="文本框 11"/>
          <p:cNvSpPr txBox="1"/>
          <p:nvPr>
            <p:custDataLst>
              <p:tags r:id="rId4"/>
            </p:custDataLst>
          </p:nvPr>
        </p:nvSpPr>
        <p:spPr>
          <a:xfrm>
            <a:off x="6314440" y="173990"/>
            <a:ext cx="5478145" cy="1014730"/>
          </a:xfrm>
          <a:prstGeom prst="rect">
            <a:avLst/>
          </a:prstGeom>
          <a:noFill/>
        </p:spPr>
        <p:txBody>
          <a:bodyPr wrap="square" rtlCol="0" anchor="t">
            <a:spAutoFit/>
          </a:bodyPr>
          <a:p>
            <a:pPr>
              <a:lnSpc>
                <a:spcPct val="150000"/>
              </a:lnSpc>
            </a:pPr>
            <a:r>
              <a:rPr lang="zh-CN" altLang="en-US" sz="2000">
                <a:solidFill>
                  <a:schemeClr val="accent1"/>
                </a:solidFill>
                <a:latin typeface="微软雅黑" charset="0"/>
                <a:ea typeface="微软雅黑" charset="0"/>
                <a:cs typeface="微软雅黑" charset="0"/>
                <a:sym typeface="+mn-ea"/>
              </a:rPr>
              <a:t>已与用人单位达成意向</a:t>
            </a:r>
            <a:r>
              <a:rPr lang="zh-CN" altLang="en-US" sz="2000">
                <a:latin typeface="微软雅黑" charset="0"/>
                <a:ea typeface="微软雅黑" charset="0"/>
                <a:cs typeface="微软雅黑" charset="0"/>
                <a:sym typeface="+mn-ea"/>
              </a:rPr>
              <a:t>适用于：基本确定毕业后就去该单位工作的。</a:t>
            </a:r>
            <a:endParaRPr lang="zh-CN" altLang="en-US" sz="2000">
              <a:latin typeface="微软雅黑" charset="0"/>
              <a:ea typeface="微软雅黑" charset="0"/>
              <a:cs typeface="微软雅黑" charset="0"/>
              <a:sym typeface="+mn-ea"/>
            </a:endParaRPr>
          </a:p>
        </p:txBody>
      </p:sp>
      <p:sp>
        <p:nvSpPr>
          <p:cNvPr id="13" name="文本框 12"/>
          <p:cNvSpPr txBox="1"/>
          <p:nvPr/>
        </p:nvSpPr>
        <p:spPr>
          <a:xfrm>
            <a:off x="5107305" y="5299710"/>
            <a:ext cx="5732145" cy="1426845"/>
          </a:xfrm>
          <a:prstGeom prst="rect">
            <a:avLst/>
          </a:prstGeom>
          <a:noFill/>
          <a:ln w="28575">
            <a:solidFill>
              <a:srgbClr val="FF0000"/>
            </a:solidFill>
          </a:ln>
        </p:spPr>
        <p:txBody>
          <a:bodyPr wrap="square" rtlCol="0" anchor="t">
            <a:noAutofit/>
          </a:bodyPr>
          <a:p>
            <a:pPr>
              <a:lnSpc>
                <a:spcPct val="150000"/>
              </a:lnSpc>
            </a:pPr>
            <a:r>
              <a:rPr lang="zh-CN" altLang="en-US" sz="2000">
                <a:latin typeface="微软雅黑" charset="0"/>
                <a:ea typeface="微软雅黑" charset="0"/>
                <a:cs typeface="微软雅黑" charset="0"/>
                <a:sym typeface="+mn-ea"/>
              </a:rPr>
              <a:t>必填项内容请与用人单位确认信息后填写</a:t>
            </a:r>
            <a:endParaRPr lang="zh-CN" altLang="en-US" sz="2000">
              <a:latin typeface="微软雅黑" charset="0"/>
              <a:ea typeface="微软雅黑" charset="0"/>
              <a:cs typeface="微软雅黑" charset="0"/>
              <a:sym typeface="+mn-ea"/>
            </a:endParaRPr>
          </a:p>
          <a:p>
            <a:pPr>
              <a:lnSpc>
                <a:spcPct val="150000"/>
              </a:lnSpc>
            </a:pPr>
            <a:r>
              <a:rPr lang="zh-CN" altLang="en-US" sz="2000">
                <a:latin typeface="微软雅黑" charset="0"/>
                <a:ea typeface="微软雅黑" charset="0"/>
                <a:cs typeface="微软雅黑" charset="0"/>
                <a:sym typeface="+mn-ea"/>
              </a:rPr>
              <a:t>也可登陆【企查查</a:t>
            </a:r>
            <a:r>
              <a:rPr lang="en-US" altLang="zh-CN" sz="2000">
                <a:latin typeface="微软雅黑" charset="0"/>
                <a:ea typeface="微软雅黑" charset="0"/>
                <a:cs typeface="微软雅黑" charset="0"/>
                <a:sym typeface="+mn-ea"/>
              </a:rPr>
              <a:t>/</a:t>
            </a:r>
            <a:r>
              <a:rPr lang="zh-CN" altLang="en-US" sz="2000">
                <a:latin typeface="微软雅黑" charset="0"/>
                <a:ea typeface="微软雅黑" charset="0"/>
                <a:cs typeface="微软雅黑" charset="0"/>
                <a:sym typeface="+mn-ea"/>
              </a:rPr>
              <a:t>天眼查等网站】确认公司名称</a:t>
            </a:r>
            <a:r>
              <a:rPr lang="en-US" altLang="zh-CN" sz="2000">
                <a:latin typeface="微软雅黑" charset="0"/>
                <a:ea typeface="微软雅黑" charset="0"/>
                <a:cs typeface="微软雅黑" charset="0"/>
                <a:sym typeface="+mn-ea"/>
              </a:rPr>
              <a:t>/</a:t>
            </a:r>
            <a:r>
              <a:rPr lang="zh-CN" altLang="en-US" sz="2000">
                <a:latin typeface="微软雅黑" charset="0"/>
                <a:ea typeface="微软雅黑" charset="0"/>
                <a:cs typeface="微软雅黑" charset="0"/>
                <a:sym typeface="+mn-ea"/>
              </a:rPr>
              <a:t>统一社会信用代码与公司提供信息是否</a:t>
            </a:r>
            <a:r>
              <a:rPr lang="zh-CN" altLang="en-US" sz="2000">
                <a:latin typeface="微软雅黑" charset="0"/>
                <a:ea typeface="微软雅黑" charset="0"/>
                <a:cs typeface="微软雅黑" charset="0"/>
                <a:sym typeface="+mn-ea"/>
              </a:rPr>
              <a:t>一致</a:t>
            </a:r>
            <a:endParaRPr lang="zh-CN" altLang="en-US" sz="2000">
              <a:latin typeface="微软雅黑" charset="0"/>
              <a:ea typeface="微软雅黑" charset="0"/>
              <a:cs typeface="微软雅黑" charset="0"/>
              <a:sym typeface="+mn-ea"/>
            </a:endParaRPr>
          </a:p>
        </p:txBody>
      </p:sp>
      <p:cxnSp>
        <p:nvCxnSpPr>
          <p:cNvPr id="14" name="直接箭头连接符 13"/>
          <p:cNvCxnSpPr>
            <a:stCxn id="13" idx="0"/>
            <a:endCxn id="15" idx="2"/>
          </p:cNvCxnSpPr>
          <p:nvPr/>
        </p:nvCxnSpPr>
        <p:spPr>
          <a:xfrm flipV="1">
            <a:off x="7973695" y="4384675"/>
            <a:ext cx="1076325" cy="915035"/>
          </a:xfrm>
          <a:prstGeom prst="straightConnector1">
            <a:avLst/>
          </a:prstGeom>
          <a:ln w="5715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5" name="矩形 14"/>
          <p:cNvSpPr/>
          <p:nvPr/>
        </p:nvSpPr>
        <p:spPr>
          <a:xfrm>
            <a:off x="6452870" y="2023745"/>
            <a:ext cx="5193665" cy="236093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1439</Words>
  <Application>WPS 文字</Application>
  <PresentationFormat>宽屏</PresentationFormat>
  <Paragraphs>112</Paragraphs>
  <Slides>19</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Arial</vt:lpstr>
      <vt:lpstr>宋体</vt:lpstr>
      <vt:lpstr>Wingdings</vt:lpstr>
      <vt:lpstr>Calibri</vt:lpstr>
      <vt:lpstr>Helvetica Neue</vt:lpstr>
      <vt:lpstr>汉仪书宋二KW</vt:lpstr>
      <vt:lpstr>微软雅黑</vt:lpstr>
      <vt:lpstr>汉仪旗黑</vt:lpstr>
      <vt:lpstr>宋体</vt:lpstr>
      <vt:lpstr>Arial Unicode MS</vt:lpstr>
      <vt:lpstr>微软雅黑</vt:lpstr>
      <vt:lpstr>Apple Color Emoji</vt:lpstr>
      <vt:lpstr>WPS</vt:lpstr>
      <vt:lpstr>PowerPoint 演示文稿</vt:lpstr>
      <vt:lpstr>PowerPoint 演示文稿</vt:lpstr>
      <vt:lpstr>PowerPoint 演示文稿</vt:lpstr>
      <vt:lpstr>PowerPoint 演示文稿</vt:lpstr>
      <vt:lpstr>（1）先打开网站：http://www.ejobmart.cn</vt:lpstr>
      <vt:lpstr>（2）登陆，学号+身份证后8位 如果登陆不上先尝试找回密码 无法找回联系学院就业联络员查看后台是否有你的毕业信息</vt:lpstr>
      <vt:lpstr>PowerPoint 演示文稿</vt:lpstr>
      <vt:lpstr>PowerPoint 演示文稿</vt:lpstr>
      <vt:lpstr>PowerPoint 演示文稿</vt:lpstr>
      <vt:lpstr>PowerPoint 演示文稿</vt:lpstr>
      <vt:lpstr>PowerPoint 演示文稿</vt:lpstr>
      <vt:lpstr>我想申请 纸质三方协议书？</vt:lpstr>
      <vt:lpstr>（1）先打开浙江省24365网站：http://www.ejobmart.cn/jyxt-v5/jyweb/webIndex.zf</vt:lpstr>
      <vt:lpstr>PowerPoint 演示文稿</vt:lpstr>
      <vt:lpstr>（1）先打开浙江省24365网站：http://www.ejobmart.cn/jyxt-v5/jyweb/webIndex.zf</vt:lpstr>
      <vt:lpstr>PowerPoint 演示文稿</vt:lpstr>
      <vt:lpstr>（1）先打开浙江省24365网站：http://www.ejobmart.cn/jyxt-v5/jyweb/webIndex.zf</vt:lpstr>
      <vt:lpstr>（3）点击“+登记”</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孙楠</cp:lastModifiedBy>
  <cp:revision>10</cp:revision>
  <dcterms:created xsi:type="dcterms:W3CDTF">2024-03-18T11:47:12Z</dcterms:created>
  <dcterms:modified xsi:type="dcterms:W3CDTF">2024-03-18T11:47:12Z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2052-6.4.0.8550</vt:lpwstr>
  </property>
  <property fmtid="{D5CDD505-2E9C-101B-9397-08002B2CF9AE}" pid="3" name="ICV">
    <vt:lpwstr>ED73379ED6C269971D10F8650FA8198E_41</vt:lpwstr>
  </property>
</Properties>
</file>