
<file path=[Content_Types].xml><?xml version="1.0" encoding="utf-8"?>
<Types xmlns="http://schemas.openxmlformats.org/package/2006/content-types">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61" r:id="rId4"/>
    <p:sldId id="268" r:id="rId5"/>
    <p:sldId id="269" r:id="rId6"/>
    <p:sldId id="271" r:id="rId7"/>
    <p:sldId id="258" r:id="rId8"/>
    <p:sldId id="270" r:id="rId9"/>
    <p:sldId id="267" r:id="rId10"/>
  </p:sldIdLst>
  <p:sldSz cx="12192000" cy="6858000"/>
  <p:notesSz cx="6858000" cy="9144000"/>
  <p:custDataLst>
    <p:tags r:id="rId14"/>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3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9D9D9"/>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showGuides="1">
      <p:cViewPr varScale="1">
        <p:scale>
          <a:sx n="99" d="100"/>
          <a:sy n="99" d="100"/>
        </p:scale>
        <p:origin x="84" y="582"/>
      </p:cViewPr>
      <p:guideLst>
        <p:guide orient="horz" pos="2160"/>
        <p:guide pos="3839"/>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4" Type="http://schemas.openxmlformats.org/officeDocument/2006/relationships/tags" Target="tags/tag87.xml"/><Relationship Id="rId13" Type="http://schemas.openxmlformats.org/officeDocument/2006/relationships/tableStyles" Target="tableStyles.xml"/><Relationship Id="rId12" Type="http://schemas.openxmlformats.org/officeDocument/2006/relationships/viewProps" Target="viewProps.xml"/><Relationship Id="rId11" Type="http://schemas.openxmlformats.org/officeDocument/2006/relationships/presProps" Target="presProps.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custDataLst>
              <p:tags r:id="rId2"/>
            </p:custDataLst>
          </p:nvPr>
        </p:nvSpPr>
        <p:spPr>
          <a:xfrm>
            <a:off x="1198800" y="914400"/>
            <a:ext cx="9799200" cy="2570400"/>
          </a:xfrm>
        </p:spPr>
        <p:txBody>
          <a:bodyPr lIns="90000" tIns="46800" rIns="90000" bIns="46800" anchor="b" anchorCtr="0">
            <a:normAutofit/>
          </a:bodyPr>
          <a:lstStyle>
            <a:lvl1pPr algn="ctr">
              <a:defRPr sz="6000"/>
            </a:lvl1pPr>
          </a:lstStyle>
          <a:p>
            <a:r>
              <a:rPr lang="zh-CN" altLang="en-US" dirty="0"/>
              <a:t>单击此处编辑母版标题样式</a:t>
            </a:r>
            <a:endParaRPr lang="zh-CN" altLang="en-US" dirty="0"/>
          </a:p>
        </p:txBody>
      </p:sp>
      <p:sp>
        <p:nvSpPr>
          <p:cNvPr id="3" name="副标题 2"/>
          <p:cNvSpPr>
            <a:spLocks noGrp="1"/>
          </p:cNvSpPr>
          <p:nvPr>
            <p:ph type="subTitle" idx="1"/>
            <p:custDataLst>
              <p:tags r:id="rId3"/>
            </p:custDataLst>
          </p:nvPr>
        </p:nvSpPr>
        <p:spPr>
          <a:xfrm>
            <a:off x="1198800" y="3560400"/>
            <a:ext cx="9799200" cy="1472400"/>
          </a:xfrm>
        </p:spPr>
        <p:txBody>
          <a:bodyPr lIns="90000" tIns="46800" rIns="90000" bIns="46800">
            <a:normAutofit/>
          </a:bodyPr>
          <a:lstStyle>
            <a:lvl1pPr marL="0" indent="0" algn="ctr">
              <a:lnSpc>
                <a:spcPct val="110000"/>
              </a:lnSpc>
              <a:buNone/>
              <a:defRPr sz="2400" spc="200">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单击此处编辑母版副标题样式</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algn="ctr">
              <a:defRPr sz="6000"/>
            </a:lvl1pPr>
          </a:lstStyle>
          <a:p>
            <a:pPr lvl="0"/>
            <a:r>
              <a:rPr lang="zh-CN" altLang="en-US" smtClean="0"/>
              <a:t>单击此处编辑标题</a:t>
            </a:r>
            <a:endParaRPr lang="zh-CN" altLang="en-US"/>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algn="ctr">
              <a:lnSpc>
                <a:spcPct val="110000"/>
              </a:lnSpc>
              <a:buNone/>
              <a:defRPr sz="2400" spc="200"/>
            </a:lvl1pPr>
          </a:lstStyle>
          <a:p>
            <a:pPr lvl="0"/>
            <a:r>
              <a:rPr lang="zh-CN" altLang="en-US" dirty="0"/>
              <a:t>单击此处编辑母版文本样式</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0800" y="3848400"/>
            <a:ext cx="7768800" cy="766800"/>
          </a:xfrm>
        </p:spPr>
        <p:txBody>
          <a:bodyPr lIns="90000" tIns="46800" rIns="90000" bIns="46800" anchor="b" anchorCtr="0">
            <a:normAutofit/>
          </a:bodyPr>
          <a:lstStyle>
            <a:lvl1pPr>
              <a:defRPr sz="4400"/>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0800" y="4615200"/>
            <a:ext cx="7768800" cy="867600"/>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单击此处编辑文本</a:t>
            </a:r>
            <a:endParaRPr lang="zh-CN" altLang="en-US" smtClean="0"/>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330" y="1555115"/>
            <a:ext cx="5233035" cy="4608195"/>
          </a:xfrm>
        </p:spPr>
        <p:txBody>
          <a:bodyPr vert="horz" lIns="90000" tIns="46800" rIns="90000" bIns="46800" rtlCol="0">
            <a:normAutofit/>
          </a:bodyPr>
          <a:lstStyle>
            <a:lvl1pPr>
              <a:buNone/>
              <a:defRPr sz="1600"/>
            </a:lvl1pPr>
          </a:lstStyle>
          <a:p>
            <a:pPr lvl="0"/>
            <a:endParaRPr lang="zh-CN" altLang="en-US"/>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a:buNone/>
              <a:defRPr sz="1600"/>
            </a:lvl1pPr>
          </a:lstStyle>
          <a:p>
            <a:pPr lvl="0"/>
            <a:r>
              <a:rPr lang="zh-CN" altLang="en-US" smtClean="0"/>
              <a:t>单击此处编辑母版文本样式</a:t>
            </a:r>
            <a:endParaRPr lang="zh-CN" altLang="en-US"/>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a:buNone/>
              <a:defRPr sz="2800"/>
            </a:lvl1pPr>
          </a:lstStyle>
          <a:p>
            <a:pPr lvl="0"/>
            <a:r>
              <a:rPr lang="zh-CN" altLang="en-US" smtClean="0"/>
              <a:t>单击此处编辑标题</a:t>
            </a:r>
            <a:endParaRPr lang="zh-CN" altLang="en-US"/>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tags" Target="../tags/tag62.xml"/><Relationship Id="rId16" Type="http://schemas.openxmlformats.org/officeDocument/2006/relationships/tags" Target="../tags/tag61.xml"/><Relationship Id="rId15" Type="http://schemas.openxmlformats.org/officeDocument/2006/relationships/tags" Target="../tags/tag60.xml"/><Relationship Id="rId14" Type="http://schemas.openxmlformats.org/officeDocument/2006/relationships/tags" Target="../tags/tag59.xml"/><Relationship Id="rId13" Type="http://schemas.openxmlformats.org/officeDocument/2006/relationships/tags" Target="../tags/tag58.xml"/><Relationship Id="rId12" Type="http://schemas.openxmlformats.org/officeDocument/2006/relationships/tags" Target="../tags/tag57.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chemeClr val="bg2"/>
            </a:gs>
            <a:gs pos="100000">
              <a:schemeClr val="bg2">
                <a:lumMod val="85000"/>
              </a:schemeClr>
            </a:gs>
          </a:gsLst>
          <a:lin ang="5400000" scaled="0"/>
        </a:gra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defRPr>
            </a:lvl1pPr>
          </a:lstStyle>
          <a:p>
            <a:fld id="{49AE70B2-8BF9-45C0-BB95-33D1B9D3A854}" type="slidenum">
              <a:rPr lang="zh-CN" altLang="en-US" smtClean="0"/>
            </a:fld>
            <a:endParaRPr lang="zh-CN" altLang="en-US" dirty="0"/>
          </a:p>
        </p:txBody>
      </p:sp>
    </p:spTree>
    <p:custDataLst>
      <p:tags r:id="rId17"/>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mj-lt"/>
          <a:ea typeface="+mj-ea"/>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tags" Target="../tags/tag65.xml"/><Relationship Id="rId2" Type="http://schemas.openxmlformats.org/officeDocument/2006/relationships/tags" Target="../tags/tag64.xml"/><Relationship Id="rId1" Type="http://schemas.openxmlformats.org/officeDocument/2006/relationships/tags" Target="../tags/tag63.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6.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8.xml"/><Relationship Id="rId1" Type="http://schemas.openxmlformats.org/officeDocument/2006/relationships/tags" Target="../tags/tag67.xml"/></Relationships>
</file>

<file path=ppt/slides/_rels/slide4.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71.xml"/><Relationship Id="rId2" Type="http://schemas.openxmlformats.org/officeDocument/2006/relationships/tags" Target="../tags/tag70.xml"/><Relationship Id="rId1" Type="http://schemas.openxmlformats.org/officeDocument/2006/relationships/tags" Target="../tags/tag69.xml"/></Relationships>
</file>

<file path=ppt/slides/_rels/slide5.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74.xml"/><Relationship Id="rId2" Type="http://schemas.openxmlformats.org/officeDocument/2006/relationships/tags" Target="../tags/tag73.xml"/><Relationship Id="rId1" Type="http://schemas.openxmlformats.org/officeDocument/2006/relationships/tags" Target="../tags/tag72.xml"/></Relationships>
</file>

<file path=ppt/slides/_rels/slide6.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77.xml"/><Relationship Id="rId2" Type="http://schemas.openxmlformats.org/officeDocument/2006/relationships/tags" Target="../tags/tag76.xml"/><Relationship Id="rId1" Type="http://schemas.openxmlformats.org/officeDocument/2006/relationships/tags" Target="../tags/tag75.xml"/></Relationships>
</file>

<file path=ppt/slides/_rels/slide7.xml.rels><?xml version="1.0" encoding="UTF-8" standalone="yes"?>
<Relationships xmlns="http://schemas.openxmlformats.org/package/2006/relationships"><Relationship Id="rId7" Type="http://schemas.openxmlformats.org/officeDocument/2006/relationships/slideLayout" Target="../slideLayouts/slideLayout2.xml"/><Relationship Id="rId6" Type="http://schemas.openxmlformats.org/officeDocument/2006/relationships/tags" Target="../tags/tag83.xml"/><Relationship Id="rId5" Type="http://schemas.openxmlformats.org/officeDocument/2006/relationships/tags" Target="../tags/tag82.xml"/><Relationship Id="rId4" Type="http://schemas.openxmlformats.org/officeDocument/2006/relationships/tags" Target="../tags/tag81.xml"/><Relationship Id="rId3" Type="http://schemas.openxmlformats.org/officeDocument/2006/relationships/tags" Target="../tags/tag80.xml"/><Relationship Id="rId2" Type="http://schemas.openxmlformats.org/officeDocument/2006/relationships/tags" Target="../tags/tag79.xml"/><Relationship Id="rId1" Type="http://schemas.openxmlformats.org/officeDocument/2006/relationships/tags" Target="../tags/tag78.xml"/></Relationships>
</file>

<file path=ppt/slides/_rels/slide8.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86.xml"/><Relationship Id="rId2" Type="http://schemas.openxmlformats.org/officeDocument/2006/relationships/tags" Target="../tags/tag85.xml"/><Relationship Id="rId1" Type="http://schemas.openxmlformats.org/officeDocument/2006/relationships/tags" Target="../tags/tag8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custDataLst>
              <p:tags r:id="rId1"/>
            </p:custDataLst>
          </p:nvPr>
        </p:nvSpPr>
        <p:spPr>
          <a:xfrm>
            <a:off x="1198800" y="1415415"/>
            <a:ext cx="9799200" cy="2570400"/>
          </a:xfrm>
        </p:spPr>
        <p:txBody>
          <a:bodyPr/>
          <a:p>
            <a:r>
              <a:rPr lang="zh-CN" altLang="zh-CN">
                <a:solidFill>
                  <a:schemeClr val="accent1"/>
                </a:solidFill>
                <a:effectLst>
                  <a:outerShdw blurRad="38100" dist="25400" dir="5400000" algn="ctr" rotWithShape="0">
                    <a:srgbClr val="6E747A">
                      <a:alpha val="43000"/>
                    </a:srgbClr>
                  </a:outerShdw>
                </a:effectLst>
              </a:rPr>
              <a:t>中国美术学院</a:t>
            </a:r>
            <a:r>
              <a:rPr lang="en-US" altLang="zh-CN">
                <a:solidFill>
                  <a:schemeClr val="accent1"/>
                </a:solidFill>
                <a:effectLst>
                  <a:outerShdw blurRad="38100" dist="25400" dir="5400000" algn="ctr" rotWithShape="0">
                    <a:srgbClr val="6E747A">
                      <a:alpha val="43000"/>
                    </a:srgbClr>
                  </a:outerShdw>
                </a:effectLst>
              </a:rPr>
              <a:t>2023</a:t>
            </a:r>
            <a:r>
              <a:rPr lang="zh-CN" altLang="en-US">
                <a:solidFill>
                  <a:schemeClr val="accent1"/>
                </a:solidFill>
                <a:effectLst>
                  <a:outerShdw blurRad="38100" dist="25400" dir="5400000" algn="ctr" rotWithShape="0">
                    <a:srgbClr val="6E747A">
                      <a:alpha val="43000"/>
                    </a:srgbClr>
                  </a:outerShdw>
                </a:effectLst>
              </a:rPr>
              <a:t>届毕业生去向填报指南</a:t>
            </a:r>
            <a:endParaRPr lang="zh-CN" altLang="en-US">
              <a:solidFill>
                <a:schemeClr val="accent1"/>
              </a:solidFill>
              <a:effectLst>
                <a:outerShdw blurRad="38100" dist="25400" dir="5400000" algn="ctr" rotWithShape="0">
                  <a:srgbClr val="6E747A">
                    <a:alpha val="43000"/>
                  </a:srgbClr>
                </a:outerShdw>
              </a:effectLst>
            </a:endParaRPr>
          </a:p>
        </p:txBody>
      </p:sp>
      <p:sp>
        <p:nvSpPr>
          <p:cNvPr id="3" name="副标题 2"/>
          <p:cNvSpPr>
            <a:spLocks noGrp="1"/>
          </p:cNvSpPr>
          <p:nvPr>
            <p:ph type="subTitle" idx="1"/>
            <p:custDataLst>
              <p:tags r:id="rId2"/>
            </p:custDataLst>
          </p:nvPr>
        </p:nvSpPr>
        <p:spPr>
          <a:xfrm>
            <a:off x="1437640" y="5287645"/>
            <a:ext cx="9799320" cy="556260"/>
          </a:xfrm>
        </p:spPr>
        <p:txBody>
          <a:bodyPr/>
          <a:p>
            <a:r>
              <a:rPr lang="zh-CN" altLang="en-US"/>
              <a:t>中国美术学院毕业生就业指导服务中心</a:t>
            </a:r>
            <a:endParaRPr lang="zh-CN" altLang="en-US"/>
          </a:p>
        </p:txBody>
      </p:sp>
    </p:spTree>
    <p:custDataLst>
      <p:tags r:id="rId3"/>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608400" y="608400"/>
            <a:ext cx="10969200" cy="705600"/>
          </a:xfrm>
        </p:spPr>
        <p:txBody>
          <a:bodyPr/>
          <a:p>
            <a:r>
              <a:rPr lang="zh-CN" altLang="en-US"/>
              <a:t>登录填报流程</a:t>
            </a:r>
            <a:endParaRPr lang="zh-CN" altLang="en-US"/>
          </a:p>
        </p:txBody>
      </p:sp>
      <p:sp>
        <p:nvSpPr>
          <p:cNvPr id="4" name="文本框 3"/>
          <p:cNvSpPr txBox="1"/>
          <p:nvPr/>
        </p:nvSpPr>
        <p:spPr>
          <a:xfrm>
            <a:off x="724535" y="1602105"/>
            <a:ext cx="9116695" cy="1753235"/>
          </a:xfrm>
          <a:prstGeom prst="rect">
            <a:avLst/>
          </a:prstGeom>
          <a:noFill/>
        </p:spPr>
        <p:txBody>
          <a:bodyPr wrap="square" rtlCol="0">
            <a:spAutoFit/>
          </a:bodyPr>
          <a:p>
            <a:pPr>
              <a:lnSpc>
                <a:spcPct val="150000"/>
              </a:lnSpc>
            </a:pPr>
            <a:r>
              <a:rPr lang="en-US" altLang="zh-CN"/>
              <a:t>1</a:t>
            </a:r>
            <a:r>
              <a:rPr lang="zh-CN" altLang="en-US"/>
              <a:t>、登录系统填</a:t>
            </a:r>
            <a:endParaRPr lang="zh-CN" altLang="en-US"/>
          </a:p>
          <a:p>
            <a:pPr>
              <a:lnSpc>
                <a:spcPct val="150000"/>
              </a:lnSpc>
            </a:pPr>
            <a:r>
              <a:rPr lang="en-US" altLang="zh-CN"/>
              <a:t>      </a:t>
            </a:r>
            <a:r>
              <a:rPr lang="zh-CN" altLang="en-US"/>
              <a:t>通道链接：https://bys.caa.edu.cn/</a:t>
            </a:r>
            <a:endParaRPr lang="zh-CN" altLang="en-US"/>
          </a:p>
          <a:p>
            <a:pPr>
              <a:lnSpc>
                <a:spcPct val="150000"/>
              </a:lnSpc>
            </a:pPr>
            <a:r>
              <a:rPr lang="en-US" altLang="zh-CN">
                <a:sym typeface="+mn-ea"/>
              </a:rPr>
              <a:t>      </a:t>
            </a:r>
            <a:r>
              <a:rPr lang="zh-CN" altLang="en-US"/>
              <a:t>账号：学号、身份证号</a:t>
            </a:r>
            <a:endParaRPr lang="zh-CN" altLang="en-US"/>
          </a:p>
          <a:p>
            <a:pPr>
              <a:lnSpc>
                <a:spcPct val="150000"/>
              </a:lnSpc>
            </a:pPr>
            <a:r>
              <a:rPr lang="en-US" altLang="zh-CN">
                <a:sym typeface="+mn-ea"/>
              </a:rPr>
              <a:t>      </a:t>
            </a:r>
            <a:r>
              <a:rPr lang="zh-CN" altLang="en-US"/>
              <a:t>密码：身份证号后6位</a:t>
            </a:r>
            <a:endParaRPr lang="zh-CN" altLang="en-US"/>
          </a:p>
        </p:txBody>
      </p:sp>
      <p:sp>
        <p:nvSpPr>
          <p:cNvPr id="5" name="文本框 4"/>
          <p:cNvSpPr txBox="1"/>
          <p:nvPr/>
        </p:nvSpPr>
        <p:spPr>
          <a:xfrm>
            <a:off x="724535" y="3643630"/>
            <a:ext cx="8458835" cy="368300"/>
          </a:xfrm>
          <a:prstGeom prst="rect">
            <a:avLst/>
          </a:prstGeom>
          <a:noFill/>
        </p:spPr>
        <p:txBody>
          <a:bodyPr wrap="square" rtlCol="0" anchor="t">
            <a:spAutoFit/>
          </a:bodyPr>
          <a:p>
            <a:r>
              <a:rPr lang="en-US" altLang="zh-CN">
                <a:sym typeface="+mn-ea"/>
              </a:rPr>
              <a:t>2</a:t>
            </a:r>
            <a:r>
              <a:rPr lang="zh-CN" altLang="en-US">
                <a:sym typeface="+mn-ea"/>
              </a:rPr>
              <a:t>、进入填报页面，共分为三个步骤：学生信息</a:t>
            </a:r>
            <a:r>
              <a:rPr lang="en-US" altLang="zh-CN">
                <a:sym typeface="+mn-ea"/>
              </a:rPr>
              <a:t>——</a:t>
            </a:r>
            <a:r>
              <a:rPr lang="zh-CN" altLang="en-US">
                <a:sym typeface="+mn-ea"/>
              </a:rPr>
              <a:t>去向登记</a:t>
            </a:r>
            <a:r>
              <a:rPr lang="en-US" altLang="zh-CN">
                <a:sym typeface="+mn-ea"/>
              </a:rPr>
              <a:t>——</a:t>
            </a:r>
            <a:r>
              <a:rPr lang="zh-CN" altLang="en-US">
                <a:sym typeface="+mn-ea"/>
              </a:rPr>
              <a:t>档案信息（户口）</a:t>
            </a:r>
            <a:endParaRPr lang="zh-CN" altLang="en-US">
              <a:sym typeface="+mn-ea"/>
            </a:endParaRPr>
          </a:p>
        </p:txBody>
      </p:sp>
    </p:spTree>
    <p:custDataLst>
      <p:tags r:id="rId1"/>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581660" y="582930"/>
            <a:ext cx="2620010" cy="368300"/>
          </a:xfrm>
          <a:prstGeom prst="rect">
            <a:avLst/>
          </a:prstGeom>
          <a:noFill/>
        </p:spPr>
        <p:txBody>
          <a:bodyPr wrap="square" rtlCol="0" anchor="t">
            <a:spAutoFit/>
          </a:bodyPr>
          <a:p>
            <a:r>
              <a:rPr lang="zh-CN" altLang="en-US">
                <a:sym typeface="+mn-ea"/>
              </a:rPr>
              <a:t>第一步：核对学生信息</a:t>
            </a:r>
            <a:endParaRPr lang="zh-CN" altLang="en-US">
              <a:sym typeface="+mn-ea"/>
            </a:endParaRPr>
          </a:p>
        </p:txBody>
      </p:sp>
      <p:graphicFrame>
        <p:nvGraphicFramePr>
          <p:cNvPr id="5" name="表格 4"/>
          <p:cNvGraphicFramePr/>
          <p:nvPr>
            <p:custDataLst>
              <p:tags r:id="rId1"/>
            </p:custDataLst>
          </p:nvPr>
        </p:nvGraphicFramePr>
        <p:xfrm>
          <a:off x="581025" y="1214120"/>
          <a:ext cx="11158220" cy="1630680"/>
        </p:xfrm>
        <a:graphic>
          <a:graphicData uri="http://schemas.openxmlformats.org/drawingml/2006/table">
            <a:tbl>
              <a:tblPr/>
              <a:tblGrid>
                <a:gridCol w="1546225"/>
                <a:gridCol w="2519680"/>
                <a:gridCol w="3907790"/>
                <a:gridCol w="3184525"/>
              </a:tblGrid>
              <a:tr h="433705">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姓名</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 </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学号</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 </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461645">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身份证号</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 </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毕业院校</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中国美术学院</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391160">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所在学院</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 </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专业</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indent="0" algn="ctr">
                        <a:buNone/>
                      </a:pPr>
                      <a:r>
                        <a:rPr lang="zh-CN" altLang="en-US" sz="2000" b="0">
                          <a:latin typeface="宋体" panose="02010600030101010101" pitchFamily="2" charset="-122"/>
                          <a:ea typeface="宋体" panose="02010600030101010101" pitchFamily="2" charset="-122"/>
                          <a:cs typeface="宋体" panose="02010600030101010101" pitchFamily="2" charset="-122"/>
                        </a:rPr>
                        <a:t>学历学位证书上的专业</a:t>
                      </a:r>
                      <a:r>
                        <a:rPr lang="en-US" sz="2000" b="0">
                          <a:latin typeface="宋体" panose="02010600030101010101" pitchFamily="2" charset="-122"/>
                          <a:ea typeface="宋体" panose="02010600030101010101" pitchFamily="2" charset="-122"/>
                          <a:cs typeface="宋体" panose="02010600030101010101" pitchFamily="2" charset="-122"/>
                        </a:rPr>
                        <a:t> </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344170">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毕业年份</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2023 </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indent="0" algn="ctr">
                        <a:buNone/>
                      </a:pPr>
                      <a:r>
                        <a:rPr lang="en-US" sz="2000" b="0">
                          <a:solidFill>
                            <a:srgbClr val="FF0000"/>
                          </a:solidFill>
                          <a:latin typeface="宋体" panose="02010600030101010101" pitchFamily="2" charset="-122"/>
                          <a:ea typeface="宋体" panose="02010600030101010101" pitchFamily="2" charset="-122"/>
                          <a:cs typeface="宋体" panose="02010600030101010101" pitchFamily="2" charset="-122"/>
                        </a:rPr>
                        <a:t>生源地</a:t>
                      </a:r>
                      <a:endParaRPr lang="en-US" altLang="en-US" sz="2000" b="0">
                        <a:solidFill>
                          <a:srgbClr val="FF0000"/>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indent="0" algn="ctr">
                        <a:buNone/>
                      </a:pPr>
                      <a:r>
                        <a:rPr lang="zh-CN" altLang="en-US" sz="2000" b="0">
                          <a:solidFill>
                            <a:srgbClr val="FF0000"/>
                          </a:solidFill>
                          <a:latin typeface="宋体" panose="02010600030101010101" pitchFamily="2" charset="-122"/>
                          <a:ea typeface="宋体" panose="02010600030101010101" pitchFamily="2" charset="-122"/>
                          <a:cs typeface="宋体" panose="02010600030101010101" pitchFamily="2" charset="-122"/>
                        </a:rPr>
                        <a:t>非常重要</a:t>
                      </a:r>
                      <a:endParaRPr lang="zh-CN" altLang="en-US" sz="2000" b="0">
                        <a:solidFill>
                          <a:srgbClr val="FF0000"/>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bl>
          </a:graphicData>
        </a:graphic>
      </p:graphicFrame>
      <p:sp>
        <p:nvSpPr>
          <p:cNvPr id="6" name="文本框 5"/>
          <p:cNvSpPr txBox="1"/>
          <p:nvPr/>
        </p:nvSpPr>
        <p:spPr>
          <a:xfrm>
            <a:off x="581025" y="3229610"/>
            <a:ext cx="6096000" cy="398780"/>
          </a:xfrm>
          <a:prstGeom prst="rect">
            <a:avLst/>
          </a:prstGeom>
          <a:noFill/>
        </p:spPr>
        <p:txBody>
          <a:bodyPr wrap="square" rtlCol="0" anchor="t">
            <a:spAutoFit/>
          </a:bodyPr>
          <a:p>
            <a:r>
              <a:rPr lang="en-US" sz="2000">
                <a:solidFill>
                  <a:srgbClr val="FF0000"/>
                </a:solidFill>
                <a:latin typeface="宋体" panose="02010600030101010101" pitchFamily="2" charset="-122"/>
                <a:ea typeface="宋体" panose="02010600030101010101" pitchFamily="2" charset="-122"/>
                <a:cs typeface="宋体" panose="02010600030101010101" pitchFamily="2" charset="-122"/>
                <a:sym typeface="+mn-ea"/>
              </a:rPr>
              <a:t>生源地</a:t>
            </a:r>
            <a:r>
              <a:rPr lang="zh-CN" altLang="en-US" sz="2000">
                <a:solidFill>
                  <a:srgbClr val="FF0000"/>
                </a:solidFill>
                <a:latin typeface="宋体" panose="02010600030101010101" pitchFamily="2" charset="-122"/>
                <a:ea typeface="宋体" panose="02010600030101010101" pitchFamily="2" charset="-122"/>
                <a:cs typeface="宋体" panose="02010600030101010101" pitchFamily="2" charset="-122"/>
                <a:sym typeface="+mn-ea"/>
              </a:rPr>
              <a:t>填写：</a:t>
            </a:r>
            <a:endParaRPr lang="zh-CN" altLang="en-US" sz="2000">
              <a:solidFill>
                <a:srgbClr val="FF0000"/>
              </a:solidFill>
              <a:latin typeface="宋体" panose="02010600030101010101" pitchFamily="2" charset="-122"/>
              <a:ea typeface="宋体" panose="02010600030101010101" pitchFamily="2" charset="-122"/>
              <a:cs typeface="宋体" panose="02010600030101010101" pitchFamily="2" charset="-122"/>
              <a:sym typeface="+mn-ea"/>
            </a:endParaRPr>
          </a:p>
        </p:txBody>
      </p:sp>
      <p:sp>
        <p:nvSpPr>
          <p:cNvPr id="7" name="文本框 6"/>
          <p:cNvSpPr txBox="1"/>
          <p:nvPr/>
        </p:nvSpPr>
        <p:spPr>
          <a:xfrm>
            <a:off x="469265" y="3628390"/>
            <a:ext cx="11270615" cy="2168525"/>
          </a:xfrm>
          <a:prstGeom prst="rect">
            <a:avLst/>
          </a:prstGeom>
          <a:noFill/>
        </p:spPr>
        <p:txBody>
          <a:bodyPr wrap="square" rtlCol="0" anchor="t">
            <a:spAutoFit/>
          </a:bodyPr>
          <a:p>
            <a:pPr>
              <a:lnSpc>
                <a:spcPct val="150000"/>
              </a:lnSpc>
            </a:pPr>
            <a:r>
              <a:rPr lang="en-US" altLang="zh-CN"/>
              <a:t>1</a:t>
            </a:r>
            <a:r>
              <a:rPr lang="zh-CN" altLang="en-US"/>
              <a:t>、本科毕业生的生源地指高考报名时的户籍所在（美院附中考入本科的学生则为考取附中前的户籍所在地）</a:t>
            </a:r>
            <a:endParaRPr lang="zh-CN" altLang="en-US"/>
          </a:p>
          <a:p>
            <a:pPr>
              <a:lnSpc>
                <a:spcPct val="150000"/>
              </a:lnSpc>
            </a:pPr>
            <a:r>
              <a:rPr lang="en-US" altLang="zh-CN"/>
              <a:t>2</a:t>
            </a:r>
            <a:r>
              <a:rPr lang="zh-CN" altLang="en-US"/>
              <a:t>、研究生的生源地分为两种情况：</a:t>
            </a:r>
            <a:endParaRPr lang="zh-CN" altLang="en-US"/>
          </a:p>
          <a:p>
            <a:pPr>
              <a:lnSpc>
                <a:spcPct val="150000"/>
              </a:lnSpc>
            </a:pPr>
            <a:r>
              <a:rPr lang="zh-CN" altLang="en-US"/>
              <a:t>（</a:t>
            </a:r>
            <a:r>
              <a:rPr lang="en-US" altLang="zh-CN"/>
              <a:t>1</a:t>
            </a:r>
            <a:r>
              <a:rPr lang="zh-CN" altLang="en-US"/>
              <a:t>）本科连续攻读研究生的、本科毕业参加工作后与原单位解除了人事关系的，高考前户籍所在地即为其生源地；</a:t>
            </a:r>
            <a:endParaRPr lang="zh-CN" altLang="en-US"/>
          </a:p>
          <a:p>
            <a:pPr>
              <a:lnSpc>
                <a:spcPct val="150000"/>
              </a:lnSpc>
            </a:pPr>
            <a:r>
              <a:rPr lang="zh-CN" altLang="en-US"/>
              <a:t>（</a:t>
            </a:r>
            <a:r>
              <a:rPr lang="en-US" altLang="zh-CN"/>
              <a:t>2</a:t>
            </a:r>
            <a:r>
              <a:rPr lang="zh-CN" altLang="en-US"/>
              <a:t>）户口不在学校集体户中，在读期间在杭（或其它地方）落户的研究生，则户口所在地即为其生源地。</a:t>
            </a:r>
            <a:endParaRPr lang="zh-CN" altLang="en-US"/>
          </a:p>
        </p:txBody>
      </p:sp>
    </p:spTree>
    <p:custDataLst>
      <p:tags r:id="rId2"/>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 name="文本框 6"/>
          <p:cNvSpPr txBox="1"/>
          <p:nvPr/>
        </p:nvSpPr>
        <p:spPr>
          <a:xfrm>
            <a:off x="297180" y="424815"/>
            <a:ext cx="6096000" cy="553085"/>
          </a:xfrm>
          <a:prstGeom prst="rect">
            <a:avLst/>
          </a:prstGeom>
          <a:noFill/>
        </p:spPr>
        <p:txBody>
          <a:bodyPr wrap="square" rtlCol="0" anchor="t">
            <a:spAutoFit/>
          </a:bodyPr>
          <a:p>
            <a:pPr>
              <a:lnSpc>
                <a:spcPct val="150000"/>
              </a:lnSpc>
            </a:pPr>
            <a:r>
              <a:rPr lang="zh-CN" altLang="en-US" sz="2000">
                <a:sym typeface="+mn-ea"/>
              </a:rPr>
              <a:t>第二步：填写</a:t>
            </a:r>
            <a:r>
              <a:rPr lang="zh-CN" altLang="en-US" sz="2000">
                <a:sym typeface="+mn-ea"/>
              </a:rPr>
              <a:t>去向信息</a:t>
            </a:r>
            <a:endParaRPr lang="zh-CN" altLang="en-US" sz="2000">
              <a:sym typeface="+mn-ea"/>
            </a:endParaRPr>
          </a:p>
        </p:txBody>
      </p:sp>
      <p:graphicFrame>
        <p:nvGraphicFramePr>
          <p:cNvPr id="8" name="表格 7"/>
          <p:cNvGraphicFramePr/>
          <p:nvPr>
            <p:custDataLst>
              <p:tags r:id="rId1"/>
            </p:custDataLst>
          </p:nvPr>
        </p:nvGraphicFramePr>
        <p:xfrm>
          <a:off x="381000" y="1104265"/>
          <a:ext cx="11601450" cy="1687195"/>
        </p:xfrm>
        <a:graphic>
          <a:graphicData uri="http://schemas.openxmlformats.org/drawingml/2006/table">
            <a:tbl>
              <a:tblPr/>
              <a:tblGrid>
                <a:gridCol w="3385185"/>
                <a:gridCol w="3098165"/>
                <a:gridCol w="1807210"/>
                <a:gridCol w="3310890"/>
              </a:tblGrid>
              <a:tr h="320675">
                <a:tc>
                  <a:txBody>
                    <a:bodyPr/>
                    <a:p>
                      <a:pPr algn="ctr">
                        <a:buClrTx/>
                        <a:buSzTx/>
                        <a:buFontTx/>
                        <a:buNone/>
                      </a:pPr>
                      <a:r>
                        <a:rPr lang="en-US" sz="2000" b="0">
                          <a:solidFill>
                            <a:schemeClr val="tx1"/>
                          </a:solidFill>
                          <a:latin typeface="宋体" panose="02010600030101010101" pitchFamily="2" charset="-122"/>
                          <a:ea typeface="宋体" panose="02010600030101010101" pitchFamily="2" charset="-122"/>
                          <a:cs typeface="宋体" panose="02010600030101010101" pitchFamily="2" charset="-122"/>
                        </a:rPr>
                        <a:t>毕业去向</a:t>
                      </a:r>
                      <a:endParaRPr lang="en-US" sz="2000" b="0">
                        <a:solidFill>
                          <a:schemeClr val="tx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gridSpan="3">
                  <a:txBody>
                    <a:bodyPr/>
                    <a:p>
                      <a:pPr algn="ctr">
                        <a:buClrTx/>
                        <a:buSzTx/>
                        <a:buFontTx/>
                        <a:buNone/>
                      </a:pPr>
                      <a:endParaRPr lang="en-US" sz="2000" b="0">
                        <a:solidFill>
                          <a:schemeClr val="tx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hMerge="1">
                  <a:tcPr>
                    <a:lnT w="12700">
                      <a:solidFill>
                        <a:schemeClr val="tx1"/>
                      </a:solidFill>
                      <a:prstDash val="solid"/>
                    </a:lnT>
                    <a:lnB w="12700">
                      <a:solidFill>
                        <a:schemeClr val="tx1"/>
                      </a:solidFill>
                      <a:prstDash val="solid"/>
                    </a:lnB>
                  </a:tcPr>
                </a:tc>
                <a:tc hMerge="1">
                  <a:tcPr>
                    <a:lnR w="12700">
                      <a:solidFill>
                        <a:schemeClr val="tx1"/>
                      </a:solidFill>
                      <a:prstDash val="solid"/>
                    </a:lnR>
                    <a:lnT w="12700">
                      <a:solidFill>
                        <a:schemeClr val="tx1"/>
                      </a:solidFill>
                      <a:prstDash val="solid"/>
                    </a:lnT>
                    <a:lnB w="12700">
                      <a:solidFill>
                        <a:schemeClr val="tx1"/>
                      </a:solidFill>
                      <a:prstDash val="solid"/>
                    </a:lnB>
                  </a:tcPr>
                </a:tc>
              </a:tr>
              <a:tr h="320675">
                <a:tc>
                  <a:txBody>
                    <a:bodyPr/>
                    <a:p>
                      <a:pPr algn="ctr">
                        <a:buClrTx/>
                        <a:buSzTx/>
                        <a:buFontTx/>
                        <a:buNone/>
                      </a:pPr>
                      <a:r>
                        <a:rPr lang="en-US" sz="2000" b="0">
                          <a:solidFill>
                            <a:schemeClr val="tx1"/>
                          </a:solidFill>
                          <a:latin typeface="宋体" panose="02010600030101010101" pitchFamily="2" charset="-122"/>
                          <a:ea typeface="宋体" panose="02010600030101010101" pitchFamily="2" charset="-122"/>
                          <a:cs typeface="宋体" panose="02010600030101010101" pitchFamily="2" charset="-122"/>
                        </a:rPr>
                        <a:t>单位名称</a:t>
                      </a:r>
                      <a:endParaRPr lang="en-US" sz="2000" b="0">
                        <a:solidFill>
                          <a:schemeClr val="tx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buClrTx/>
                        <a:buSzTx/>
                        <a:buFontTx/>
                        <a:buNone/>
                      </a:pPr>
                      <a:r>
                        <a:rPr lang="en-US" sz="2000" b="0">
                          <a:solidFill>
                            <a:schemeClr val="tx1"/>
                          </a:solidFill>
                          <a:latin typeface="宋体" panose="02010600030101010101" pitchFamily="2" charset="-122"/>
                          <a:ea typeface="宋体" panose="02010600030101010101" pitchFamily="2" charset="-122"/>
                          <a:cs typeface="宋体" panose="02010600030101010101" pitchFamily="2" charset="-122"/>
                        </a:rPr>
                        <a:t> </a:t>
                      </a:r>
                      <a:endParaRPr lang="en-US" sz="2000" b="0">
                        <a:solidFill>
                          <a:schemeClr val="tx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buClrTx/>
                        <a:buSzTx/>
                        <a:buFontTx/>
                        <a:buNone/>
                      </a:pPr>
                      <a:r>
                        <a:rPr lang="en-US" sz="2000" b="0">
                          <a:solidFill>
                            <a:schemeClr val="tx1"/>
                          </a:solidFill>
                          <a:latin typeface="宋体" panose="02010600030101010101" pitchFamily="2" charset="-122"/>
                          <a:ea typeface="宋体" panose="02010600030101010101" pitchFamily="2" charset="-122"/>
                          <a:cs typeface="宋体" panose="02010600030101010101" pitchFamily="2" charset="-122"/>
                        </a:rPr>
                        <a:t>单位代码</a:t>
                      </a:r>
                      <a:endParaRPr lang="en-US" sz="2000" b="0">
                        <a:solidFill>
                          <a:schemeClr val="tx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buClrTx/>
                        <a:buSzTx/>
                        <a:buFontTx/>
                        <a:buNone/>
                      </a:pPr>
                      <a:endParaRPr lang="en-US" sz="2000" b="0">
                        <a:solidFill>
                          <a:schemeClr val="tx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320675">
                <a:tc>
                  <a:txBody>
                    <a:bodyPr/>
                    <a:p>
                      <a:pPr algn="ctr">
                        <a:buClrTx/>
                        <a:buSzTx/>
                        <a:buFontTx/>
                        <a:buNone/>
                      </a:pPr>
                      <a:r>
                        <a:rPr lang="en-US" sz="2000" b="0">
                          <a:solidFill>
                            <a:schemeClr val="tx1"/>
                          </a:solidFill>
                          <a:latin typeface="宋体" panose="02010600030101010101" pitchFamily="2" charset="-122"/>
                          <a:ea typeface="宋体" panose="02010600030101010101" pitchFamily="2" charset="-122"/>
                          <a:cs typeface="宋体" panose="02010600030101010101" pitchFamily="2" charset="-122"/>
                        </a:rPr>
                        <a:t>单位性质</a:t>
                      </a:r>
                      <a:endParaRPr lang="en-US" sz="2000" b="0">
                        <a:solidFill>
                          <a:schemeClr val="tx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buClrTx/>
                        <a:buSzTx/>
                        <a:buFontTx/>
                        <a:buNone/>
                      </a:pPr>
                      <a:endParaRPr lang="en-US" sz="2000" b="0">
                        <a:solidFill>
                          <a:schemeClr val="tx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buClrTx/>
                        <a:buSzTx/>
                        <a:buFontTx/>
                        <a:buNone/>
                      </a:pPr>
                      <a:r>
                        <a:rPr lang="en-US" sz="2000" b="0">
                          <a:solidFill>
                            <a:schemeClr val="tx1"/>
                          </a:solidFill>
                          <a:latin typeface="宋体" panose="02010600030101010101" pitchFamily="2" charset="-122"/>
                          <a:ea typeface="宋体" panose="02010600030101010101" pitchFamily="2" charset="-122"/>
                          <a:cs typeface="宋体" panose="02010600030101010101" pitchFamily="2" charset="-122"/>
                        </a:rPr>
                        <a:t>行业类别</a:t>
                      </a:r>
                      <a:endParaRPr lang="en-US" sz="2000" b="0">
                        <a:solidFill>
                          <a:schemeClr val="tx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buClrTx/>
                        <a:buSzTx/>
                        <a:buFontTx/>
                        <a:buNone/>
                      </a:pPr>
                      <a:endParaRPr lang="en-US" sz="2000" b="0">
                        <a:solidFill>
                          <a:schemeClr val="tx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405130">
                <a:tc>
                  <a:txBody>
                    <a:bodyPr/>
                    <a:p>
                      <a:pPr algn="ctr">
                        <a:buClrTx/>
                        <a:buSzTx/>
                        <a:buFontTx/>
                        <a:buNone/>
                      </a:pPr>
                      <a:r>
                        <a:rPr lang="en-US" sz="2000" b="0">
                          <a:solidFill>
                            <a:schemeClr val="tx1"/>
                          </a:solidFill>
                          <a:latin typeface="宋体" panose="02010600030101010101" pitchFamily="2" charset="-122"/>
                          <a:ea typeface="宋体" panose="02010600030101010101" pitchFamily="2" charset="-122"/>
                          <a:cs typeface="宋体" panose="02010600030101010101" pitchFamily="2" charset="-122"/>
                        </a:rPr>
                        <a:t>单位所在地（工作地点）</a:t>
                      </a:r>
                      <a:endParaRPr lang="en-US" sz="2000" b="0">
                        <a:solidFill>
                          <a:schemeClr val="tx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buClrTx/>
                        <a:buSzTx/>
                        <a:buFontTx/>
                        <a:buNone/>
                      </a:pPr>
                      <a:r>
                        <a:rPr lang="en-US" sz="2000" b="0">
                          <a:solidFill>
                            <a:schemeClr val="tx1"/>
                          </a:solidFill>
                          <a:latin typeface="宋体" panose="02010600030101010101" pitchFamily="2" charset="-122"/>
                          <a:ea typeface="宋体" panose="02010600030101010101" pitchFamily="2" charset="-122"/>
                          <a:cs typeface="宋体" panose="02010600030101010101" pitchFamily="2" charset="-122"/>
                        </a:rPr>
                        <a:t>省  市  区</a:t>
                      </a:r>
                      <a:endParaRPr lang="en-US" sz="2000" b="0">
                        <a:solidFill>
                          <a:schemeClr val="tx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buClrTx/>
                        <a:buSzTx/>
                        <a:buFontTx/>
                        <a:buNone/>
                      </a:pPr>
                      <a:r>
                        <a:rPr lang="en-US" sz="2000" b="0">
                          <a:solidFill>
                            <a:schemeClr val="tx1"/>
                          </a:solidFill>
                          <a:latin typeface="宋体" panose="02010600030101010101" pitchFamily="2" charset="-122"/>
                          <a:ea typeface="宋体" panose="02010600030101010101" pitchFamily="2" charset="-122"/>
                          <a:cs typeface="宋体" panose="02010600030101010101" pitchFamily="2" charset="-122"/>
                        </a:rPr>
                        <a:t>单位联系人</a:t>
                      </a:r>
                      <a:endParaRPr lang="en-US" sz="2000" b="0">
                        <a:solidFill>
                          <a:schemeClr val="tx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buClrTx/>
                        <a:buSzTx/>
                        <a:buFontTx/>
                        <a:buNone/>
                      </a:pPr>
                      <a:endParaRPr lang="en-US" sz="2000" b="0">
                        <a:solidFill>
                          <a:schemeClr val="tx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320040">
                <a:tc>
                  <a:txBody>
                    <a:bodyPr/>
                    <a:p>
                      <a:pPr algn="ctr">
                        <a:buClrTx/>
                        <a:buSzTx/>
                        <a:buFontTx/>
                        <a:buNone/>
                      </a:pPr>
                      <a:r>
                        <a:rPr lang="en-US" sz="2000" b="0">
                          <a:solidFill>
                            <a:schemeClr val="tx1"/>
                          </a:solidFill>
                          <a:latin typeface="宋体" panose="02010600030101010101" pitchFamily="2" charset="-122"/>
                          <a:ea typeface="宋体" panose="02010600030101010101" pitchFamily="2" charset="-122"/>
                          <a:cs typeface="宋体" panose="02010600030101010101" pitchFamily="2" charset="-122"/>
                        </a:rPr>
                        <a:t>工作内容（或行业）</a:t>
                      </a:r>
                      <a:endParaRPr lang="en-US" sz="2000" b="0">
                        <a:solidFill>
                          <a:schemeClr val="tx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buClrTx/>
                        <a:buSzTx/>
                        <a:buFontTx/>
                        <a:buNone/>
                      </a:pPr>
                      <a:r>
                        <a:rPr lang="en-US" sz="2000" b="0">
                          <a:solidFill>
                            <a:schemeClr val="tx1"/>
                          </a:solidFill>
                          <a:latin typeface="宋体" panose="02010600030101010101" pitchFamily="2" charset="-122"/>
                          <a:ea typeface="宋体" panose="02010600030101010101" pitchFamily="2" charset="-122"/>
                          <a:cs typeface="宋体" panose="02010600030101010101" pitchFamily="2" charset="-122"/>
                        </a:rPr>
                        <a:t> </a:t>
                      </a:r>
                      <a:endParaRPr lang="en-US" sz="2000" b="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txBody>
                  <a:tcPr marL="68580" marR="68580" marT="0" marB="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buClrTx/>
                        <a:buSzTx/>
                        <a:buFontTx/>
                        <a:buNone/>
                      </a:pPr>
                      <a:r>
                        <a:rPr lang="en-US" sz="2000" b="0">
                          <a:solidFill>
                            <a:schemeClr val="tx1"/>
                          </a:solidFill>
                          <a:latin typeface="宋体" panose="02010600030101010101" pitchFamily="2" charset="-122"/>
                          <a:ea typeface="宋体" panose="02010600030101010101" pitchFamily="2" charset="-122"/>
                          <a:cs typeface="宋体" panose="02010600030101010101" pitchFamily="2" charset="-122"/>
                        </a:rPr>
                        <a:t>工作职位类别</a:t>
                      </a:r>
                      <a:endParaRPr lang="en-US" sz="2000" b="0">
                        <a:solidFill>
                          <a:schemeClr val="tx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buClrTx/>
                        <a:buSzTx/>
                        <a:buFontTx/>
                        <a:buNone/>
                      </a:pPr>
                      <a:endParaRPr lang="en-US" sz="2000" b="0">
                        <a:solidFill>
                          <a:schemeClr val="tx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bl>
          </a:graphicData>
        </a:graphic>
      </p:graphicFrame>
      <p:graphicFrame>
        <p:nvGraphicFramePr>
          <p:cNvPr id="3" name="表格 2"/>
          <p:cNvGraphicFramePr/>
          <p:nvPr>
            <p:custDataLst>
              <p:tags r:id="rId2"/>
            </p:custDataLst>
          </p:nvPr>
        </p:nvGraphicFramePr>
        <p:xfrm>
          <a:off x="381000" y="3026410"/>
          <a:ext cx="11601450" cy="3484880"/>
        </p:xfrm>
        <a:graphic>
          <a:graphicData uri="http://schemas.openxmlformats.org/drawingml/2006/table">
            <a:tbl>
              <a:tblPr firstRow="1" bandRow="1">
                <a:tableStyleId>{5C22544A-7EE6-4342-B048-85BDC9FD1C3A}</a:tableStyleId>
              </a:tblPr>
              <a:tblGrid>
                <a:gridCol w="2243455"/>
                <a:gridCol w="812800"/>
                <a:gridCol w="810895"/>
                <a:gridCol w="1289050"/>
                <a:gridCol w="1289050"/>
                <a:gridCol w="1289050"/>
                <a:gridCol w="1289050"/>
                <a:gridCol w="1289050"/>
                <a:gridCol w="1289050"/>
              </a:tblGrid>
              <a:tr h="435610">
                <a:tc>
                  <a:txBody>
                    <a:bodyPr/>
                    <a:p>
                      <a:pPr>
                        <a:buNone/>
                      </a:pPr>
                      <a:r>
                        <a:rPr lang="zh-CN" altLang="en-US" sz="1200"/>
                        <a:t>毕业去向</a:t>
                      </a:r>
                      <a:endParaRPr lang="zh-CN" altLang="en-US" sz="1200"/>
                    </a:p>
                  </a:txBody>
                  <a:tcPr/>
                </a:tc>
                <a:tc>
                  <a:txBody>
                    <a:bodyPr/>
                    <a:p>
                      <a:pPr>
                        <a:buNone/>
                      </a:pPr>
                      <a:r>
                        <a:rPr lang="zh-CN" altLang="en-US" sz="1200"/>
                        <a:t>单位名称</a:t>
                      </a:r>
                      <a:endParaRPr lang="zh-CN" altLang="en-US" sz="1200"/>
                    </a:p>
                  </a:txBody>
                  <a:tcPr/>
                </a:tc>
                <a:tc>
                  <a:txBody>
                    <a:bodyPr/>
                    <a:p>
                      <a:pPr>
                        <a:buNone/>
                      </a:pPr>
                      <a:r>
                        <a:rPr lang="zh-CN" altLang="en-US" sz="1200"/>
                        <a:t>单位代码</a:t>
                      </a:r>
                      <a:endParaRPr lang="zh-CN" altLang="en-US" sz="1200"/>
                    </a:p>
                  </a:txBody>
                  <a:tcPr/>
                </a:tc>
                <a:tc>
                  <a:txBody>
                    <a:bodyPr/>
                    <a:p>
                      <a:pPr>
                        <a:buNone/>
                      </a:pPr>
                      <a:r>
                        <a:rPr lang="zh-CN" altLang="en-US" sz="1200"/>
                        <a:t>单位性质</a:t>
                      </a:r>
                      <a:endParaRPr lang="zh-CN" altLang="en-US" sz="1200"/>
                    </a:p>
                  </a:txBody>
                  <a:tcPr/>
                </a:tc>
                <a:tc>
                  <a:txBody>
                    <a:bodyPr/>
                    <a:p>
                      <a:pPr>
                        <a:buNone/>
                      </a:pPr>
                      <a:r>
                        <a:rPr lang="zh-CN" altLang="en-US" sz="1200"/>
                        <a:t>行业类别</a:t>
                      </a:r>
                      <a:endParaRPr lang="zh-CN" altLang="en-US" sz="1200"/>
                    </a:p>
                  </a:txBody>
                  <a:tcPr/>
                </a:tc>
                <a:tc>
                  <a:txBody>
                    <a:bodyPr/>
                    <a:p>
                      <a:pPr>
                        <a:buNone/>
                      </a:pPr>
                      <a:r>
                        <a:rPr lang="zh-CN" altLang="en-US" sz="1200"/>
                        <a:t>单位所在地</a:t>
                      </a:r>
                      <a:endParaRPr lang="zh-CN" altLang="en-US" sz="1200"/>
                    </a:p>
                  </a:txBody>
                  <a:tcPr/>
                </a:tc>
                <a:tc>
                  <a:txBody>
                    <a:bodyPr/>
                    <a:p>
                      <a:pPr>
                        <a:buNone/>
                      </a:pPr>
                      <a:r>
                        <a:rPr lang="zh-CN" altLang="en-US" sz="1200"/>
                        <a:t>单位联系人</a:t>
                      </a:r>
                      <a:endParaRPr lang="zh-CN" altLang="en-US" sz="1200"/>
                    </a:p>
                  </a:txBody>
                  <a:tcPr/>
                </a:tc>
                <a:tc>
                  <a:txBody>
                    <a:bodyPr/>
                    <a:p>
                      <a:pPr>
                        <a:buNone/>
                      </a:pPr>
                      <a:r>
                        <a:rPr lang="zh-CN" altLang="en-US" sz="1200"/>
                        <a:t>单位电话</a:t>
                      </a:r>
                      <a:endParaRPr lang="zh-CN" altLang="en-US" sz="1200"/>
                    </a:p>
                  </a:txBody>
                  <a:tcPr/>
                </a:tc>
                <a:tc>
                  <a:txBody>
                    <a:bodyPr/>
                    <a:p>
                      <a:pPr>
                        <a:buNone/>
                      </a:pPr>
                      <a:r>
                        <a:rPr lang="zh-CN" altLang="en-US" sz="1200"/>
                        <a:t>工作职位类别</a:t>
                      </a:r>
                      <a:endParaRPr lang="zh-CN" altLang="en-US" sz="1200"/>
                    </a:p>
                  </a:txBody>
                  <a:tcPr/>
                </a:tc>
              </a:tr>
              <a:tr h="435610">
                <a:tc>
                  <a:txBody>
                    <a:bodyPr/>
                    <a:p>
                      <a:pPr>
                        <a:buNone/>
                      </a:pPr>
                      <a:r>
                        <a:rPr lang="zh-CN" altLang="en-US" sz="1200"/>
                        <a:t>自主创业、自由职业</a:t>
                      </a:r>
                      <a:endParaRPr lang="zh-CN" altLang="en-US" sz="1200"/>
                    </a:p>
                  </a:txBody>
                  <a:tcPr/>
                </a:tc>
                <a:tc>
                  <a:txBody>
                    <a:bodyPr/>
                    <a:p>
                      <a:pPr>
                        <a:buNone/>
                      </a:pPr>
                      <a:r>
                        <a:rPr lang="zh-CN" altLang="en-US" sz="1200">
                          <a:solidFill>
                            <a:srgbClr val="FF0000"/>
                          </a:solidFill>
                        </a:rPr>
                        <a:t>必填</a:t>
                      </a:r>
                      <a:endParaRPr lang="zh-CN" altLang="en-US" sz="1200">
                        <a:solidFill>
                          <a:srgbClr val="FF0000"/>
                        </a:solidFill>
                      </a:endParaRPr>
                    </a:p>
                  </a:txBody>
                  <a:tcPr/>
                </a:tc>
                <a:tc>
                  <a:txBody>
                    <a:bodyPr/>
                    <a:p>
                      <a:pPr>
                        <a:buNone/>
                      </a:pPr>
                      <a:endParaRPr lang="zh-CN" altLang="en-US" sz="1200"/>
                    </a:p>
                  </a:txBody>
                  <a:tcPr/>
                </a:tc>
                <a:tc>
                  <a:txBody>
                    <a:bodyPr/>
                    <a:p>
                      <a:pPr>
                        <a:buNone/>
                      </a:pPr>
                      <a:r>
                        <a:rPr lang="zh-CN" altLang="en-US" sz="1200">
                          <a:solidFill>
                            <a:srgbClr val="FF0000"/>
                          </a:solidFill>
                          <a:sym typeface="+mn-ea"/>
                        </a:rPr>
                        <a:t>必填</a:t>
                      </a:r>
                      <a:endParaRPr lang="zh-CN" altLang="en-US" sz="1200">
                        <a:solidFill>
                          <a:srgbClr val="FF0000"/>
                        </a:solidFill>
                      </a:endParaRPr>
                    </a:p>
                    <a:p>
                      <a:pPr>
                        <a:buNone/>
                      </a:pPr>
                      <a:endParaRPr lang="zh-CN" altLang="en-US" sz="1200"/>
                    </a:p>
                  </a:txBody>
                  <a:tcPr/>
                </a:tc>
                <a:tc>
                  <a:txBody>
                    <a:bodyPr/>
                    <a:p>
                      <a:pPr>
                        <a:buNone/>
                      </a:pPr>
                      <a:r>
                        <a:rPr lang="zh-CN" altLang="en-US" sz="1200">
                          <a:solidFill>
                            <a:srgbClr val="FF0000"/>
                          </a:solidFill>
                          <a:sym typeface="+mn-ea"/>
                        </a:rPr>
                        <a:t>必填</a:t>
                      </a:r>
                      <a:endParaRPr lang="zh-CN" altLang="en-US" sz="1200"/>
                    </a:p>
                  </a:txBody>
                  <a:tcPr/>
                </a:tc>
                <a:tc>
                  <a:txBody>
                    <a:bodyPr/>
                    <a:p>
                      <a:pPr>
                        <a:buNone/>
                      </a:pPr>
                      <a:r>
                        <a:rPr lang="zh-CN" altLang="en-US" sz="1200">
                          <a:solidFill>
                            <a:srgbClr val="FF0000"/>
                          </a:solidFill>
                          <a:sym typeface="+mn-ea"/>
                        </a:rPr>
                        <a:t>必填</a:t>
                      </a:r>
                      <a:endParaRPr lang="zh-CN" altLang="en-US" sz="1200">
                        <a:solidFill>
                          <a:srgbClr val="FF0000"/>
                        </a:solidFill>
                      </a:endParaRPr>
                    </a:p>
                    <a:p>
                      <a:pPr>
                        <a:buNone/>
                      </a:pPr>
                      <a:endParaRPr lang="zh-CN" altLang="en-US" sz="1200"/>
                    </a:p>
                  </a:txBody>
                  <a:tcPr/>
                </a:tc>
                <a:tc>
                  <a:txBody>
                    <a:bodyPr/>
                    <a:p>
                      <a:pPr>
                        <a:buNone/>
                      </a:pPr>
                      <a:endParaRPr lang="zh-CN" altLang="en-US" sz="1200"/>
                    </a:p>
                  </a:txBody>
                  <a:tcPr/>
                </a:tc>
                <a:tc>
                  <a:txBody>
                    <a:bodyPr/>
                    <a:p>
                      <a:pPr>
                        <a:buNone/>
                      </a:pPr>
                      <a:endParaRPr lang="zh-CN" altLang="en-US" sz="1200"/>
                    </a:p>
                  </a:txBody>
                  <a:tcPr/>
                </a:tc>
                <a:tc>
                  <a:txBody>
                    <a:bodyPr/>
                    <a:p>
                      <a:pPr>
                        <a:buNone/>
                      </a:pPr>
                      <a:r>
                        <a:rPr lang="zh-CN" altLang="en-US" sz="1200">
                          <a:solidFill>
                            <a:srgbClr val="FF0000"/>
                          </a:solidFill>
                          <a:sym typeface="+mn-ea"/>
                        </a:rPr>
                        <a:t>必填</a:t>
                      </a:r>
                      <a:endParaRPr lang="zh-CN" altLang="en-US" sz="1200"/>
                    </a:p>
                  </a:txBody>
                  <a:tcPr/>
                </a:tc>
              </a:tr>
              <a:tr h="435610">
                <a:tc>
                  <a:txBody>
                    <a:bodyPr/>
                    <a:p>
                      <a:pPr>
                        <a:buNone/>
                      </a:pPr>
                      <a:r>
                        <a:rPr lang="zh-CN" altLang="en-US" sz="1200"/>
                        <a:t>出国出境、升学</a:t>
                      </a:r>
                      <a:endParaRPr lang="zh-CN" altLang="en-US" sz="1200"/>
                    </a:p>
                  </a:txBody>
                  <a:tcPr/>
                </a:tc>
                <a:tc>
                  <a:txBody>
                    <a:bodyPr/>
                    <a:p>
                      <a:pPr>
                        <a:buNone/>
                      </a:pPr>
                      <a:r>
                        <a:rPr lang="zh-CN" altLang="en-US" sz="1200">
                          <a:solidFill>
                            <a:srgbClr val="FF0000"/>
                          </a:solidFill>
                          <a:sym typeface="+mn-ea"/>
                        </a:rPr>
                        <a:t>必填</a:t>
                      </a:r>
                      <a:endParaRPr lang="zh-CN" altLang="en-US" sz="1200">
                        <a:solidFill>
                          <a:srgbClr val="FF0000"/>
                        </a:solidFill>
                      </a:endParaRPr>
                    </a:p>
                    <a:p>
                      <a:pPr>
                        <a:buNone/>
                      </a:pPr>
                      <a:endParaRPr lang="zh-CN" altLang="en-US" sz="1200"/>
                    </a:p>
                  </a:txBody>
                  <a:tcPr/>
                </a:tc>
                <a:tc>
                  <a:txBody>
                    <a:bodyPr/>
                    <a:p>
                      <a:pPr>
                        <a:buNone/>
                      </a:pPr>
                      <a:endParaRPr lang="zh-CN" altLang="en-US" sz="1200"/>
                    </a:p>
                  </a:txBody>
                  <a:tcPr/>
                </a:tc>
                <a:tc>
                  <a:txBody>
                    <a:bodyPr/>
                    <a:p>
                      <a:pPr>
                        <a:buNone/>
                      </a:pPr>
                      <a:endParaRPr lang="zh-CN" altLang="en-US" sz="1200"/>
                    </a:p>
                  </a:txBody>
                  <a:tcPr/>
                </a:tc>
                <a:tc>
                  <a:txBody>
                    <a:bodyPr/>
                    <a:p>
                      <a:pPr>
                        <a:buNone/>
                      </a:pPr>
                      <a:endParaRPr lang="zh-CN" altLang="en-US" sz="1200"/>
                    </a:p>
                  </a:txBody>
                  <a:tcPr/>
                </a:tc>
                <a:tc>
                  <a:txBody>
                    <a:bodyPr/>
                    <a:p>
                      <a:pPr>
                        <a:buNone/>
                      </a:pPr>
                      <a:endParaRPr lang="zh-CN" altLang="en-US" sz="1200"/>
                    </a:p>
                  </a:txBody>
                  <a:tcPr/>
                </a:tc>
                <a:tc>
                  <a:txBody>
                    <a:bodyPr/>
                    <a:p>
                      <a:pPr>
                        <a:buNone/>
                      </a:pPr>
                      <a:endParaRPr lang="zh-CN" altLang="en-US" sz="1200"/>
                    </a:p>
                  </a:txBody>
                  <a:tcPr/>
                </a:tc>
                <a:tc>
                  <a:txBody>
                    <a:bodyPr/>
                    <a:p>
                      <a:pPr>
                        <a:buNone/>
                      </a:pPr>
                      <a:endParaRPr lang="zh-CN" altLang="en-US" sz="1200"/>
                    </a:p>
                  </a:txBody>
                  <a:tcPr/>
                </a:tc>
                <a:tc>
                  <a:txBody>
                    <a:bodyPr/>
                    <a:p>
                      <a:pPr>
                        <a:buNone/>
                      </a:pPr>
                      <a:endParaRPr lang="zh-CN" altLang="en-US" sz="1200"/>
                    </a:p>
                  </a:txBody>
                  <a:tcPr/>
                </a:tc>
              </a:tr>
              <a:tr h="435610">
                <a:tc>
                  <a:txBody>
                    <a:bodyPr/>
                    <a:p>
                      <a:pPr>
                        <a:buNone/>
                      </a:pPr>
                      <a:r>
                        <a:rPr lang="zh-CN" altLang="en-US" sz="1200"/>
                        <a:t>待就业（各种形式）</a:t>
                      </a:r>
                      <a:endParaRPr lang="zh-CN" altLang="en-US" sz="1200"/>
                    </a:p>
                  </a:txBody>
                  <a:tcPr/>
                </a:tc>
                <a:tc>
                  <a:txBody>
                    <a:bodyPr/>
                    <a:p>
                      <a:pPr>
                        <a:buNone/>
                      </a:pPr>
                      <a:r>
                        <a:rPr lang="zh-CN" altLang="en-US" sz="1200">
                          <a:solidFill>
                            <a:srgbClr val="FF0000"/>
                          </a:solidFill>
                          <a:sym typeface="+mn-ea"/>
                        </a:rPr>
                        <a:t>必填</a:t>
                      </a:r>
                      <a:endParaRPr lang="zh-CN" altLang="en-US" sz="1200">
                        <a:solidFill>
                          <a:srgbClr val="FF0000"/>
                        </a:solidFill>
                      </a:endParaRPr>
                    </a:p>
                    <a:p>
                      <a:pPr>
                        <a:buNone/>
                      </a:pPr>
                      <a:endParaRPr lang="zh-CN" altLang="en-US" sz="1200"/>
                    </a:p>
                  </a:txBody>
                  <a:tcPr/>
                </a:tc>
                <a:tc>
                  <a:txBody>
                    <a:bodyPr/>
                    <a:p>
                      <a:pPr>
                        <a:buNone/>
                      </a:pPr>
                      <a:endParaRPr lang="zh-CN" altLang="en-US" sz="1200"/>
                    </a:p>
                  </a:txBody>
                  <a:tcPr/>
                </a:tc>
                <a:tc>
                  <a:txBody>
                    <a:bodyPr/>
                    <a:p>
                      <a:pPr>
                        <a:buNone/>
                      </a:pPr>
                      <a:endParaRPr lang="zh-CN" altLang="en-US" sz="1200"/>
                    </a:p>
                  </a:txBody>
                  <a:tcPr/>
                </a:tc>
                <a:tc>
                  <a:txBody>
                    <a:bodyPr/>
                    <a:p>
                      <a:pPr>
                        <a:buNone/>
                      </a:pPr>
                      <a:endParaRPr lang="zh-CN" altLang="en-US" sz="1200"/>
                    </a:p>
                  </a:txBody>
                  <a:tcPr/>
                </a:tc>
                <a:tc>
                  <a:txBody>
                    <a:bodyPr/>
                    <a:p>
                      <a:pPr>
                        <a:buNone/>
                      </a:pPr>
                      <a:endParaRPr lang="zh-CN" altLang="en-US" sz="1200"/>
                    </a:p>
                  </a:txBody>
                  <a:tcPr/>
                </a:tc>
                <a:tc>
                  <a:txBody>
                    <a:bodyPr/>
                    <a:p>
                      <a:pPr>
                        <a:buNone/>
                      </a:pPr>
                      <a:endParaRPr lang="zh-CN" altLang="en-US" sz="1200"/>
                    </a:p>
                  </a:txBody>
                  <a:tcPr/>
                </a:tc>
                <a:tc>
                  <a:txBody>
                    <a:bodyPr/>
                    <a:p>
                      <a:pPr>
                        <a:buNone/>
                      </a:pPr>
                      <a:endParaRPr lang="zh-CN" altLang="en-US" sz="1200"/>
                    </a:p>
                  </a:txBody>
                  <a:tcPr/>
                </a:tc>
                <a:tc>
                  <a:txBody>
                    <a:bodyPr/>
                    <a:p>
                      <a:pPr>
                        <a:buNone/>
                      </a:pPr>
                      <a:endParaRPr lang="zh-CN" altLang="en-US" sz="1200"/>
                    </a:p>
                  </a:txBody>
                  <a:tcPr/>
                </a:tc>
              </a:tr>
              <a:tr h="435610">
                <a:tc>
                  <a:txBody>
                    <a:bodyPr/>
                    <a:p>
                      <a:pPr>
                        <a:buNone/>
                      </a:pPr>
                      <a:r>
                        <a:rPr lang="zh-CN" altLang="en-US" sz="1200"/>
                        <a:t>二次考研</a:t>
                      </a:r>
                      <a:endParaRPr lang="zh-CN" altLang="en-US" sz="1200"/>
                    </a:p>
                  </a:txBody>
                  <a:tcPr/>
                </a:tc>
                <a:tc>
                  <a:txBody>
                    <a:bodyPr/>
                    <a:p>
                      <a:pPr>
                        <a:buNone/>
                      </a:pPr>
                      <a:r>
                        <a:rPr lang="zh-CN" altLang="en-US" sz="1200">
                          <a:solidFill>
                            <a:srgbClr val="FF0000"/>
                          </a:solidFill>
                          <a:sym typeface="+mn-ea"/>
                        </a:rPr>
                        <a:t>必填</a:t>
                      </a:r>
                      <a:endParaRPr lang="zh-CN" altLang="en-US" sz="1200">
                        <a:solidFill>
                          <a:srgbClr val="FF0000"/>
                        </a:solidFill>
                      </a:endParaRPr>
                    </a:p>
                    <a:p>
                      <a:pPr>
                        <a:buNone/>
                      </a:pPr>
                      <a:endParaRPr lang="zh-CN" altLang="en-US" sz="1200"/>
                    </a:p>
                  </a:txBody>
                  <a:tcPr/>
                </a:tc>
                <a:tc>
                  <a:txBody>
                    <a:bodyPr/>
                    <a:p>
                      <a:pPr>
                        <a:buNone/>
                      </a:pPr>
                      <a:endParaRPr lang="zh-CN" altLang="en-US" sz="1200"/>
                    </a:p>
                  </a:txBody>
                  <a:tcPr/>
                </a:tc>
                <a:tc>
                  <a:txBody>
                    <a:bodyPr/>
                    <a:p>
                      <a:pPr>
                        <a:buNone/>
                      </a:pPr>
                      <a:endParaRPr lang="zh-CN" altLang="en-US" sz="1200"/>
                    </a:p>
                  </a:txBody>
                  <a:tcPr/>
                </a:tc>
                <a:tc>
                  <a:txBody>
                    <a:bodyPr/>
                    <a:p>
                      <a:pPr>
                        <a:buNone/>
                      </a:pPr>
                      <a:endParaRPr lang="zh-CN" altLang="en-US" sz="1200"/>
                    </a:p>
                  </a:txBody>
                  <a:tcPr/>
                </a:tc>
                <a:tc>
                  <a:txBody>
                    <a:bodyPr/>
                    <a:p>
                      <a:pPr>
                        <a:buNone/>
                      </a:pPr>
                      <a:endParaRPr lang="zh-CN" altLang="en-US" sz="1200"/>
                    </a:p>
                  </a:txBody>
                  <a:tcPr/>
                </a:tc>
                <a:tc>
                  <a:txBody>
                    <a:bodyPr/>
                    <a:p>
                      <a:pPr>
                        <a:buNone/>
                      </a:pPr>
                      <a:endParaRPr lang="zh-CN" altLang="en-US" sz="1200"/>
                    </a:p>
                  </a:txBody>
                  <a:tcPr/>
                </a:tc>
                <a:tc>
                  <a:txBody>
                    <a:bodyPr/>
                    <a:p>
                      <a:pPr>
                        <a:buNone/>
                      </a:pPr>
                      <a:endParaRPr lang="zh-CN" altLang="en-US" sz="1200"/>
                    </a:p>
                  </a:txBody>
                  <a:tcPr/>
                </a:tc>
                <a:tc>
                  <a:txBody>
                    <a:bodyPr/>
                    <a:p>
                      <a:pPr>
                        <a:buNone/>
                      </a:pPr>
                      <a:endParaRPr lang="zh-CN" altLang="en-US" sz="1200"/>
                    </a:p>
                  </a:txBody>
                  <a:tcPr/>
                </a:tc>
              </a:tr>
              <a:tr h="435610">
                <a:tc>
                  <a:txBody>
                    <a:bodyPr/>
                    <a:p>
                      <a:pPr>
                        <a:buNone/>
                      </a:pPr>
                      <a:r>
                        <a:rPr lang="zh-CN" altLang="en-US" sz="1200"/>
                        <a:t>拟出国出境</a:t>
                      </a:r>
                      <a:endParaRPr lang="zh-CN" altLang="en-US" sz="1200"/>
                    </a:p>
                  </a:txBody>
                  <a:tcPr/>
                </a:tc>
                <a:tc>
                  <a:txBody>
                    <a:bodyPr/>
                    <a:p>
                      <a:pPr>
                        <a:buNone/>
                      </a:pPr>
                      <a:r>
                        <a:rPr lang="zh-CN" altLang="en-US" sz="1200">
                          <a:solidFill>
                            <a:srgbClr val="FF0000"/>
                          </a:solidFill>
                          <a:sym typeface="+mn-ea"/>
                        </a:rPr>
                        <a:t>必填</a:t>
                      </a:r>
                      <a:endParaRPr lang="zh-CN" altLang="en-US" sz="1200">
                        <a:solidFill>
                          <a:srgbClr val="FF0000"/>
                        </a:solidFill>
                      </a:endParaRPr>
                    </a:p>
                    <a:p>
                      <a:pPr>
                        <a:buNone/>
                      </a:pPr>
                      <a:endParaRPr lang="zh-CN" altLang="en-US" sz="1200"/>
                    </a:p>
                  </a:txBody>
                  <a:tcPr/>
                </a:tc>
                <a:tc>
                  <a:txBody>
                    <a:bodyPr/>
                    <a:p>
                      <a:pPr>
                        <a:buNone/>
                      </a:pPr>
                      <a:endParaRPr lang="zh-CN" altLang="en-US" sz="1200"/>
                    </a:p>
                  </a:txBody>
                  <a:tcPr/>
                </a:tc>
                <a:tc>
                  <a:txBody>
                    <a:bodyPr/>
                    <a:p>
                      <a:pPr>
                        <a:buNone/>
                      </a:pPr>
                      <a:endParaRPr lang="zh-CN" altLang="en-US" sz="1200"/>
                    </a:p>
                  </a:txBody>
                  <a:tcPr/>
                </a:tc>
                <a:tc>
                  <a:txBody>
                    <a:bodyPr/>
                    <a:p>
                      <a:pPr>
                        <a:buNone/>
                      </a:pPr>
                      <a:endParaRPr lang="zh-CN" altLang="en-US" sz="1200"/>
                    </a:p>
                  </a:txBody>
                  <a:tcPr/>
                </a:tc>
                <a:tc>
                  <a:txBody>
                    <a:bodyPr/>
                    <a:p>
                      <a:pPr>
                        <a:buNone/>
                      </a:pPr>
                      <a:endParaRPr lang="zh-CN" altLang="en-US" sz="1200"/>
                    </a:p>
                  </a:txBody>
                  <a:tcPr/>
                </a:tc>
                <a:tc>
                  <a:txBody>
                    <a:bodyPr/>
                    <a:p>
                      <a:pPr>
                        <a:buNone/>
                      </a:pPr>
                      <a:endParaRPr lang="zh-CN" altLang="en-US" sz="1200"/>
                    </a:p>
                  </a:txBody>
                  <a:tcPr/>
                </a:tc>
                <a:tc>
                  <a:txBody>
                    <a:bodyPr/>
                    <a:p>
                      <a:pPr>
                        <a:buNone/>
                      </a:pPr>
                      <a:endParaRPr lang="zh-CN" altLang="en-US" sz="1200"/>
                    </a:p>
                  </a:txBody>
                  <a:tcPr/>
                </a:tc>
                <a:tc>
                  <a:txBody>
                    <a:bodyPr/>
                    <a:p>
                      <a:pPr>
                        <a:buNone/>
                      </a:pPr>
                      <a:endParaRPr lang="zh-CN" altLang="en-US" sz="1200"/>
                    </a:p>
                  </a:txBody>
                  <a:tcPr/>
                </a:tc>
              </a:tr>
              <a:tr h="435610">
                <a:tc>
                  <a:txBody>
                    <a:bodyPr/>
                    <a:p>
                      <a:pPr>
                        <a:buNone/>
                      </a:pPr>
                      <a:r>
                        <a:rPr lang="zh-CN" altLang="en-US" sz="1200"/>
                        <a:t>签协议书、合同</a:t>
                      </a:r>
                      <a:endParaRPr lang="zh-CN" altLang="en-US" sz="1200"/>
                    </a:p>
                  </a:txBody>
                  <a:tcPr/>
                </a:tc>
                <a:tc gridSpan="8">
                  <a:txBody>
                    <a:bodyPr/>
                    <a:p>
                      <a:pPr>
                        <a:buNone/>
                      </a:pPr>
                      <a:r>
                        <a:rPr lang="zh-CN" altLang="en-US" sz="1200"/>
                        <a:t>请登录登录浙江省大学生网上就业市场登记</a:t>
                      </a:r>
                      <a:endParaRPr lang="zh-CN" altLang="en-US" sz="1200"/>
                    </a:p>
                  </a:txBody>
                  <a:tcPr/>
                </a:tc>
                <a:tc hMerge="1">
                  <a:tcPr/>
                </a:tc>
                <a:tc hMerge="1">
                  <a:tcPr/>
                </a:tc>
                <a:tc hMerge="1">
                  <a:tcPr/>
                </a:tc>
                <a:tc hMerge="1">
                  <a:tcPr/>
                </a:tc>
                <a:tc hMerge="1">
                  <a:tcPr/>
                </a:tc>
                <a:tc hMerge="1">
                  <a:tcPr/>
                </a:tc>
                <a:tc hMerge="1">
                  <a:tcPr/>
                </a:tc>
              </a:tr>
            </a:tbl>
          </a:graphicData>
        </a:graphic>
      </p:graphicFrame>
    </p:spTree>
    <p:custDataLst>
      <p:tags r:id="rId3"/>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 name="文本框 6"/>
          <p:cNvSpPr txBox="1"/>
          <p:nvPr/>
        </p:nvSpPr>
        <p:spPr>
          <a:xfrm>
            <a:off x="297180" y="424815"/>
            <a:ext cx="6096000" cy="553085"/>
          </a:xfrm>
          <a:prstGeom prst="rect">
            <a:avLst/>
          </a:prstGeom>
          <a:noFill/>
        </p:spPr>
        <p:txBody>
          <a:bodyPr wrap="square" rtlCol="0" anchor="t">
            <a:spAutoFit/>
          </a:bodyPr>
          <a:p>
            <a:pPr>
              <a:lnSpc>
                <a:spcPct val="150000"/>
              </a:lnSpc>
            </a:pPr>
            <a:r>
              <a:rPr lang="zh-CN" altLang="en-US" sz="2000">
                <a:sym typeface="+mn-ea"/>
              </a:rPr>
              <a:t>如：自由职业、自主创业（未进行工商登记）</a:t>
            </a:r>
            <a:endParaRPr lang="zh-CN" altLang="en-US" sz="2000">
              <a:sym typeface="+mn-ea"/>
            </a:endParaRPr>
          </a:p>
        </p:txBody>
      </p:sp>
      <p:graphicFrame>
        <p:nvGraphicFramePr>
          <p:cNvPr id="8" name="表格 7"/>
          <p:cNvGraphicFramePr/>
          <p:nvPr>
            <p:custDataLst>
              <p:tags r:id="rId1"/>
            </p:custDataLst>
          </p:nvPr>
        </p:nvGraphicFramePr>
        <p:xfrm>
          <a:off x="424180" y="4184015"/>
          <a:ext cx="11518265" cy="1968500"/>
        </p:xfrm>
        <a:graphic>
          <a:graphicData uri="http://schemas.openxmlformats.org/drawingml/2006/table">
            <a:tbl>
              <a:tblPr/>
              <a:tblGrid>
                <a:gridCol w="3148330"/>
                <a:gridCol w="3232150"/>
                <a:gridCol w="2058670"/>
                <a:gridCol w="3079115"/>
              </a:tblGrid>
              <a:tr h="304800">
                <a:tc>
                  <a:txBody>
                    <a:bodyPr/>
                    <a:p>
                      <a:pPr algn="ctr">
                        <a:buClrTx/>
                        <a:buSzTx/>
                        <a:buFontTx/>
                        <a:buNone/>
                      </a:pPr>
                      <a:r>
                        <a:rPr lang="en-US" sz="2000" b="0">
                          <a:solidFill>
                            <a:srgbClr val="FF0000"/>
                          </a:solidFill>
                          <a:latin typeface="宋体" panose="02010600030101010101" pitchFamily="2" charset="-122"/>
                          <a:ea typeface="宋体" panose="02010600030101010101" pitchFamily="2" charset="-122"/>
                          <a:cs typeface="宋体" panose="02010600030101010101" pitchFamily="2" charset="-122"/>
                        </a:rPr>
                        <a:t>*毕业去向</a:t>
                      </a:r>
                      <a:endParaRPr lang="en-US" sz="2000" b="0">
                        <a:solidFill>
                          <a:srgbClr val="FF0000"/>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gridSpan="3">
                  <a:txBody>
                    <a:bodyPr/>
                    <a:p>
                      <a:pPr algn="ctr">
                        <a:buClrTx/>
                        <a:buSzTx/>
                        <a:buFontTx/>
                        <a:buNone/>
                      </a:pPr>
                      <a:r>
                        <a:rPr lang="zh-CN" altLang="en-US" sz="2000" b="0">
                          <a:solidFill>
                            <a:srgbClr val="FF0000"/>
                          </a:solidFill>
                          <a:latin typeface="宋体" panose="02010600030101010101" pitchFamily="2" charset="-122"/>
                          <a:ea typeface="宋体" panose="02010600030101010101" pitchFamily="2" charset="-122"/>
                          <a:cs typeface="宋体" panose="02010600030101010101" pitchFamily="2" charset="-122"/>
                        </a:rPr>
                        <a:t>升学、出国、出境</a:t>
                      </a:r>
                      <a:r>
                        <a:rPr lang="en-US" altLang="zh-CN" sz="2000" b="0">
                          <a:solidFill>
                            <a:srgbClr val="FF0000"/>
                          </a:solidFill>
                          <a:latin typeface="宋体" panose="02010600030101010101" pitchFamily="2" charset="-122"/>
                          <a:ea typeface="宋体" panose="02010600030101010101" pitchFamily="2" charset="-122"/>
                          <a:cs typeface="宋体" panose="02010600030101010101" pitchFamily="2" charset="-122"/>
                        </a:rPr>
                        <a:t> /  </a:t>
                      </a:r>
                      <a:r>
                        <a:rPr lang="zh-CN" altLang="en-US" sz="2000" b="0">
                          <a:solidFill>
                            <a:srgbClr val="FF0000"/>
                          </a:solidFill>
                          <a:latin typeface="宋体" panose="02010600030101010101" pitchFamily="2" charset="-122"/>
                          <a:ea typeface="宋体" panose="02010600030101010101" pitchFamily="2" charset="-122"/>
                          <a:cs typeface="宋体" panose="02010600030101010101" pitchFamily="2" charset="-122"/>
                        </a:rPr>
                        <a:t>二次考研</a:t>
                      </a:r>
                      <a:endParaRPr lang="zh-CN" altLang="en-US" sz="2000" b="0">
                        <a:solidFill>
                          <a:srgbClr val="FF0000"/>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hMerge="1">
                  <a:tcPr>
                    <a:lnT w="12700">
                      <a:solidFill>
                        <a:schemeClr val="tx1"/>
                      </a:solidFill>
                      <a:prstDash val="solid"/>
                    </a:lnT>
                    <a:lnB w="12700">
                      <a:solidFill>
                        <a:schemeClr val="tx1"/>
                      </a:solidFill>
                      <a:prstDash val="solid"/>
                    </a:lnB>
                  </a:tcPr>
                </a:tc>
                <a:tc hMerge="1">
                  <a:tcPr>
                    <a:lnR w="12700">
                      <a:solidFill>
                        <a:schemeClr val="tx1"/>
                      </a:solidFill>
                      <a:prstDash val="solid"/>
                    </a:lnR>
                    <a:lnT w="12700">
                      <a:solidFill>
                        <a:schemeClr val="tx1"/>
                      </a:solidFill>
                      <a:prstDash val="solid"/>
                    </a:lnT>
                    <a:lnB w="12700">
                      <a:solidFill>
                        <a:schemeClr val="tx1"/>
                      </a:solidFill>
                      <a:prstDash val="solid"/>
                    </a:lnB>
                  </a:tcPr>
                </a:tc>
              </a:tr>
              <a:tr h="323215">
                <a:tc>
                  <a:txBody>
                    <a:bodyPr/>
                    <a:p>
                      <a:pPr algn="ctr">
                        <a:buClrTx/>
                        <a:buSzTx/>
                        <a:buFontTx/>
                        <a:buNone/>
                      </a:pPr>
                      <a:r>
                        <a:rPr lang="en-US" sz="2000" b="0">
                          <a:solidFill>
                            <a:srgbClr val="FF0000"/>
                          </a:solidFill>
                          <a:latin typeface="宋体" panose="02010600030101010101" pitchFamily="2" charset="-122"/>
                          <a:ea typeface="宋体" panose="02010600030101010101" pitchFamily="2" charset="-122"/>
                          <a:cs typeface="宋体" panose="02010600030101010101" pitchFamily="2" charset="-122"/>
                        </a:rPr>
                        <a:t>*单位名称</a:t>
                      </a:r>
                      <a:endParaRPr lang="en-US" sz="2000" b="0">
                        <a:solidFill>
                          <a:srgbClr val="FF0000"/>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buClrTx/>
                        <a:buSzTx/>
                        <a:buFontTx/>
                        <a:buNone/>
                      </a:pPr>
                      <a:r>
                        <a:rPr lang="zh-CN" altLang="en-US" sz="2000" b="0">
                          <a:solidFill>
                            <a:srgbClr val="FF0000"/>
                          </a:solidFill>
                          <a:latin typeface="宋体" panose="02010600030101010101" pitchFamily="2" charset="-122"/>
                          <a:ea typeface="宋体" panose="02010600030101010101" pitchFamily="2" charset="-122"/>
                          <a:cs typeface="宋体" panose="02010600030101010101" pitchFamily="2" charset="-122"/>
                        </a:rPr>
                        <a:t>学校名称</a:t>
                      </a:r>
                      <a:r>
                        <a:rPr lang="en-US" altLang="zh-CN" sz="2000" b="0">
                          <a:solidFill>
                            <a:srgbClr val="FF0000"/>
                          </a:solidFill>
                          <a:latin typeface="宋体" panose="02010600030101010101" pitchFamily="2" charset="-122"/>
                          <a:ea typeface="宋体" panose="02010600030101010101" pitchFamily="2" charset="-122"/>
                          <a:cs typeface="宋体" panose="02010600030101010101" pitchFamily="2" charset="-122"/>
                        </a:rPr>
                        <a:t> /  </a:t>
                      </a:r>
                      <a:r>
                        <a:rPr lang="zh-CN" altLang="en-US" sz="2000" b="0">
                          <a:solidFill>
                            <a:srgbClr val="FF0000"/>
                          </a:solidFill>
                          <a:latin typeface="宋体" panose="02010600030101010101" pitchFamily="2" charset="-122"/>
                          <a:ea typeface="宋体" panose="02010600030101010101" pitchFamily="2" charset="-122"/>
                          <a:cs typeface="宋体" panose="02010600030101010101" pitchFamily="2" charset="-122"/>
                        </a:rPr>
                        <a:t>无</a:t>
                      </a:r>
                      <a:endParaRPr lang="zh-CN" altLang="en-US" sz="2000" b="0">
                        <a:solidFill>
                          <a:srgbClr val="FF0000"/>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buClrTx/>
                        <a:buSzTx/>
                        <a:buFontTx/>
                        <a:buNone/>
                      </a:pPr>
                      <a:r>
                        <a:rPr lang="en-US" sz="2000" b="0">
                          <a:solidFill>
                            <a:schemeClr val="tx1"/>
                          </a:solidFill>
                          <a:latin typeface="宋体" panose="02010600030101010101" pitchFamily="2" charset="-122"/>
                          <a:ea typeface="宋体" panose="02010600030101010101" pitchFamily="2" charset="-122"/>
                          <a:cs typeface="宋体" panose="02010600030101010101" pitchFamily="2" charset="-122"/>
                        </a:rPr>
                        <a:t>单位代码</a:t>
                      </a:r>
                      <a:endParaRPr lang="en-US" sz="2000" b="0">
                        <a:solidFill>
                          <a:schemeClr val="tx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buClrTx/>
                        <a:buSzTx/>
                        <a:buFontTx/>
                        <a:buNone/>
                      </a:pPr>
                      <a:endParaRPr lang="en-US" sz="2000" b="0">
                        <a:solidFill>
                          <a:schemeClr val="tx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323215">
                <a:tc>
                  <a:txBody>
                    <a:bodyPr/>
                    <a:p>
                      <a:pPr algn="ctr">
                        <a:buClrTx/>
                        <a:buSzTx/>
                        <a:buFontTx/>
                        <a:buNone/>
                      </a:pPr>
                      <a:r>
                        <a:rPr lang="en-US" sz="2000" b="0">
                          <a:solidFill>
                            <a:schemeClr val="tx1"/>
                          </a:solidFill>
                          <a:latin typeface="宋体" panose="02010600030101010101" pitchFamily="2" charset="-122"/>
                          <a:ea typeface="宋体" panose="02010600030101010101" pitchFamily="2" charset="-122"/>
                          <a:cs typeface="宋体" panose="02010600030101010101" pitchFamily="2" charset="-122"/>
                        </a:rPr>
                        <a:t>单位性质</a:t>
                      </a:r>
                      <a:endParaRPr lang="en-US" sz="2000" b="0">
                        <a:solidFill>
                          <a:schemeClr val="tx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buClrTx/>
                        <a:buSzTx/>
                        <a:buFontTx/>
                        <a:buNone/>
                      </a:pPr>
                      <a:endParaRPr lang="zh-CN" altLang="en-US" sz="2000" b="0">
                        <a:solidFill>
                          <a:schemeClr val="tx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buClrTx/>
                        <a:buSzTx/>
                        <a:buFontTx/>
                        <a:buNone/>
                      </a:pPr>
                      <a:r>
                        <a:rPr lang="en-US" sz="2000" b="0">
                          <a:solidFill>
                            <a:schemeClr val="tx1"/>
                          </a:solidFill>
                          <a:latin typeface="宋体" panose="02010600030101010101" pitchFamily="2" charset="-122"/>
                          <a:ea typeface="宋体" panose="02010600030101010101" pitchFamily="2" charset="-122"/>
                          <a:cs typeface="宋体" panose="02010600030101010101" pitchFamily="2" charset="-122"/>
                        </a:rPr>
                        <a:t>行业类别</a:t>
                      </a:r>
                      <a:endParaRPr lang="en-US" sz="2000" b="0">
                        <a:solidFill>
                          <a:schemeClr val="tx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buClrTx/>
                        <a:buSzTx/>
                        <a:buFontTx/>
                        <a:buNone/>
                      </a:pPr>
                      <a:endParaRPr lang="zh-CN" altLang="en-US" sz="2000" b="0">
                        <a:solidFill>
                          <a:schemeClr val="tx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408305">
                <a:tc>
                  <a:txBody>
                    <a:bodyPr/>
                    <a:p>
                      <a:pPr algn="ctr">
                        <a:buClrTx/>
                        <a:buSzTx/>
                        <a:buFontTx/>
                        <a:buNone/>
                      </a:pPr>
                      <a:r>
                        <a:rPr lang="en-US" sz="2000" b="0">
                          <a:solidFill>
                            <a:schemeClr val="tx1"/>
                          </a:solidFill>
                          <a:latin typeface="宋体" panose="02010600030101010101" pitchFamily="2" charset="-122"/>
                          <a:ea typeface="宋体" panose="02010600030101010101" pitchFamily="2" charset="-122"/>
                          <a:cs typeface="宋体" panose="02010600030101010101" pitchFamily="2" charset="-122"/>
                        </a:rPr>
                        <a:t>单位所在地（工作地点）</a:t>
                      </a:r>
                      <a:endParaRPr lang="en-US" sz="2000" b="0">
                        <a:solidFill>
                          <a:schemeClr val="tx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buClrTx/>
                        <a:buSzTx/>
                        <a:buFontTx/>
                        <a:buNone/>
                      </a:pPr>
                      <a:r>
                        <a:rPr lang="en-US" sz="2000" b="0">
                          <a:solidFill>
                            <a:schemeClr val="tx1"/>
                          </a:solidFill>
                          <a:latin typeface="宋体" panose="02010600030101010101" pitchFamily="2" charset="-122"/>
                          <a:ea typeface="宋体" panose="02010600030101010101" pitchFamily="2" charset="-122"/>
                          <a:cs typeface="宋体" panose="02010600030101010101" pitchFamily="2" charset="-122"/>
                        </a:rPr>
                        <a:t>省 市区</a:t>
                      </a:r>
                      <a:endParaRPr lang="en-US" sz="2000" b="0">
                        <a:solidFill>
                          <a:schemeClr val="tx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buClrTx/>
                        <a:buSzTx/>
                        <a:buFontTx/>
                        <a:buNone/>
                      </a:pPr>
                      <a:r>
                        <a:rPr lang="en-US" sz="2000" b="0">
                          <a:solidFill>
                            <a:schemeClr val="tx1"/>
                          </a:solidFill>
                          <a:latin typeface="宋体" panose="02010600030101010101" pitchFamily="2" charset="-122"/>
                          <a:ea typeface="宋体" panose="02010600030101010101" pitchFamily="2" charset="-122"/>
                          <a:cs typeface="宋体" panose="02010600030101010101" pitchFamily="2" charset="-122"/>
                        </a:rPr>
                        <a:t>单位联系人</a:t>
                      </a:r>
                      <a:endParaRPr lang="en-US" sz="2000" b="0">
                        <a:solidFill>
                          <a:schemeClr val="tx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buClrTx/>
                        <a:buSzTx/>
                        <a:buFontTx/>
                        <a:buNone/>
                      </a:pPr>
                      <a:endParaRPr lang="en-US" sz="2000" b="0">
                        <a:solidFill>
                          <a:schemeClr val="tx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322580">
                <a:tc>
                  <a:txBody>
                    <a:bodyPr/>
                    <a:p>
                      <a:pPr algn="ctr">
                        <a:buClrTx/>
                        <a:buSzTx/>
                        <a:buFontTx/>
                        <a:buNone/>
                      </a:pPr>
                      <a:r>
                        <a:rPr lang="en-US" sz="2000" b="0">
                          <a:solidFill>
                            <a:schemeClr val="tx1"/>
                          </a:solidFill>
                          <a:latin typeface="宋体" panose="02010600030101010101" pitchFamily="2" charset="-122"/>
                          <a:ea typeface="宋体" panose="02010600030101010101" pitchFamily="2" charset="-122"/>
                          <a:cs typeface="宋体" panose="02010600030101010101" pitchFamily="2" charset="-122"/>
                        </a:rPr>
                        <a:t>工作内容（或行业）</a:t>
                      </a:r>
                      <a:endParaRPr lang="en-US" sz="2000" b="0">
                        <a:solidFill>
                          <a:schemeClr val="tx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buClrTx/>
                        <a:buSzTx/>
                        <a:buFontTx/>
                        <a:buNone/>
                      </a:pPr>
                      <a:r>
                        <a:rPr lang="en-US" sz="2000" b="0">
                          <a:solidFill>
                            <a:schemeClr val="tx1"/>
                          </a:solidFill>
                          <a:latin typeface="宋体" panose="02010600030101010101" pitchFamily="2" charset="-122"/>
                          <a:ea typeface="宋体" panose="02010600030101010101" pitchFamily="2" charset="-122"/>
                          <a:cs typeface="宋体" panose="02010600030101010101" pitchFamily="2" charset="-122"/>
                        </a:rPr>
                        <a:t> </a:t>
                      </a:r>
                      <a:endParaRPr lang="en-US" sz="2000" b="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txBody>
                  <a:tcPr marL="68580" marR="68580" marT="0" marB="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buClrTx/>
                        <a:buSzTx/>
                        <a:buFontTx/>
                        <a:buNone/>
                      </a:pPr>
                      <a:r>
                        <a:rPr lang="en-US" sz="2000" b="0">
                          <a:solidFill>
                            <a:schemeClr val="tx1"/>
                          </a:solidFill>
                          <a:latin typeface="宋体" panose="02010600030101010101" pitchFamily="2" charset="-122"/>
                          <a:ea typeface="宋体" panose="02010600030101010101" pitchFamily="2" charset="-122"/>
                          <a:cs typeface="宋体" panose="02010600030101010101" pitchFamily="2" charset="-122"/>
                        </a:rPr>
                        <a:t>工作职位类别</a:t>
                      </a:r>
                      <a:endParaRPr lang="en-US" sz="2000" b="0">
                        <a:solidFill>
                          <a:schemeClr val="tx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buClrTx/>
                        <a:buSzTx/>
                        <a:buFontTx/>
                        <a:buNone/>
                      </a:pPr>
                      <a:endParaRPr lang="en-US" sz="2000" b="0">
                        <a:solidFill>
                          <a:schemeClr val="tx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bl>
          </a:graphicData>
        </a:graphic>
      </p:graphicFrame>
      <p:graphicFrame>
        <p:nvGraphicFramePr>
          <p:cNvPr id="4" name="表格 3"/>
          <p:cNvGraphicFramePr/>
          <p:nvPr>
            <p:custDataLst>
              <p:tags r:id="rId2"/>
            </p:custDataLst>
          </p:nvPr>
        </p:nvGraphicFramePr>
        <p:xfrm>
          <a:off x="424180" y="1237615"/>
          <a:ext cx="11518265" cy="1986915"/>
        </p:xfrm>
        <a:graphic>
          <a:graphicData uri="http://schemas.openxmlformats.org/drawingml/2006/table">
            <a:tbl>
              <a:tblPr/>
              <a:tblGrid>
                <a:gridCol w="3148330"/>
                <a:gridCol w="3232150"/>
                <a:gridCol w="2058670"/>
                <a:gridCol w="3079115"/>
              </a:tblGrid>
              <a:tr h="323215">
                <a:tc>
                  <a:txBody>
                    <a:bodyPr/>
                    <a:p>
                      <a:pPr algn="ctr">
                        <a:buClrTx/>
                        <a:buSzTx/>
                        <a:buFontTx/>
                        <a:buNone/>
                      </a:pPr>
                      <a:r>
                        <a:rPr lang="en-US" sz="2000" b="0">
                          <a:solidFill>
                            <a:srgbClr val="FF0000"/>
                          </a:solidFill>
                          <a:latin typeface="宋体" panose="02010600030101010101" pitchFamily="2" charset="-122"/>
                          <a:ea typeface="宋体" panose="02010600030101010101" pitchFamily="2" charset="-122"/>
                          <a:cs typeface="宋体" panose="02010600030101010101" pitchFamily="2" charset="-122"/>
                        </a:rPr>
                        <a:t>*毕业去向</a:t>
                      </a:r>
                      <a:endParaRPr lang="en-US" sz="2000" b="0">
                        <a:solidFill>
                          <a:srgbClr val="FF0000"/>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gridSpan="3">
                  <a:txBody>
                    <a:bodyPr/>
                    <a:p>
                      <a:pPr algn="ctr">
                        <a:buClrTx/>
                        <a:buSzTx/>
                        <a:buFontTx/>
                        <a:buNone/>
                      </a:pPr>
                      <a:r>
                        <a:rPr lang="zh-CN" altLang="en-US" sz="2000" b="0">
                          <a:solidFill>
                            <a:srgbClr val="FF0000"/>
                          </a:solidFill>
                          <a:latin typeface="宋体" panose="02010600030101010101" pitchFamily="2" charset="-122"/>
                          <a:ea typeface="宋体" panose="02010600030101010101" pitchFamily="2" charset="-122"/>
                          <a:cs typeface="宋体" panose="02010600030101010101" pitchFamily="2" charset="-122"/>
                        </a:rPr>
                        <a:t>自由职业</a:t>
                      </a:r>
                      <a:endParaRPr lang="zh-CN" altLang="en-US" sz="2000" b="0">
                        <a:solidFill>
                          <a:srgbClr val="FF0000"/>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hMerge="1">
                  <a:tcPr>
                    <a:lnT w="12700">
                      <a:solidFill>
                        <a:schemeClr val="tx1"/>
                      </a:solidFill>
                      <a:prstDash val="solid"/>
                    </a:lnT>
                    <a:lnB w="12700">
                      <a:solidFill>
                        <a:schemeClr val="tx1"/>
                      </a:solidFill>
                      <a:prstDash val="solid"/>
                    </a:lnB>
                  </a:tcPr>
                </a:tc>
                <a:tc hMerge="1">
                  <a:tcPr>
                    <a:lnR w="12700">
                      <a:solidFill>
                        <a:schemeClr val="tx1"/>
                      </a:solidFill>
                      <a:prstDash val="solid"/>
                    </a:lnR>
                    <a:lnT w="12700">
                      <a:solidFill>
                        <a:schemeClr val="tx1"/>
                      </a:solidFill>
                      <a:prstDash val="solid"/>
                    </a:lnT>
                    <a:lnB w="12700">
                      <a:solidFill>
                        <a:schemeClr val="tx1"/>
                      </a:solidFill>
                      <a:prstDash val="solid"/>
                    </a:lnB>
                  </a:tcPr>
                </a:tc>
              </a:tr>
              <a:tr h="323215">
                <a:tc>
                  <a:txBody>
                    <a:bodyPr/>
                    <a:p>
                      <a:pPr algn="ctr">
                        <a:buClrTx/>
                        <a:buSzTx/>
                        <a:buFontTx/>
                        <a:buNone/>
                      </a:pPr>
                      <a:r>
                        <a:rPr lang="en-US" sz="2000" b="0">
                          <a:solidFill>
                            <a:srgbClr val="FF0000"/>
                          </a:solidFill>
                          <a:latin typeface="宋体" panose="02010600030101010101" pitchFamily="2" charset="-122"/>
                          <a:ea typeface="宋体" panose="02010600030101010101" pitchFamily="2" charset="-122"/>
                          <a:cs typeface="宋体" panose="02010600030101010101" pitchFamily="2" charset="-122"/>
                        </a:rPr>
                        <a:t>*单位名称</a:t>
                      </a:r>
                      <a:endParaRPr lang="en-US" sz="2000" b="0">
                        <a:solidFill>
                          <a:srgbClr val="FF0000"/>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buClrTx/>
                        <a:buSzTx/>
                        <a:buFontTx/>
                        <a:buNone/>
                      </a:pPr>
                      <a:r>
                        <a:rPr lang="zh-CN" altLang="en-US" sz="2000" b="0">
                          <a:solidFill>
                            <a:srgbClr val="FF0000"/>
                          </a:solidFill>
                          <a:latin typeface="宋体" panose="02010600030101010101" pitchFamily="2" charset="-122"/>
                          <a:ea typeface="宋体" panose="02010600030101010101" pitchFamily="2" charset="-122"/>
                          <a:cs typeface="宋体" panose="02010600030101010101" pitchFamily="2" charset="-122"/>
                        </a:rPr>
                        <a:t>自由设计师</a:t>
                      </a:r>
                      <a:r>
                        <a:rPr lang="en-US" altLang="zh-CN" sz="2000" b="0">
                          <a:solidFill>
                            <a:srgbClr val="FF0000"/>
                          </a:solidFill>
                          <a:latin typeface="宋体" panose="02010600030101010101" pitchFamily="2" charset="-122"/>
                          <a:ea typeface="宋体" panose="02010600030101010101" pitchFamily="2" charset="-122"/>
                          <a:cs typeface="宋体" panose="02010600030101010101" pitchFamily="2" charset="-122"/>
                        </a:rPr>
                        <a:t>/</a:t>
                      </a:r>
                      <a:r>
                        <a:rPr lang="zh-CN" altLang="en-US" sz="2000" b="0">
                          <a:solidFill>
                            <a:srgbClr val="FF0000"/>
                          </a:solidFill>
                          <a:latin typeface="宋体" panose="02010600030101010101" pitchFamily="2" charset="-122"/>
                          <a:ea typeface="宋体" panose="02010600030101010101" pitchFamily="2" charset="-122"/>
                          <a:cs typeface="宋体" panose="02010600030101010101" pitchFamily="2" charset="-122"/>
                        </a:rPr>
                        <a:t>首饰工作室等（工作内容）</a:t>
                      </a:r>
                      <a:r>
                        <a:rPr lang="en-US" sz="2000" b="0">
                          <a:solidFill>
                            <a:srgbClr val="FF0000"/>
                          </a:solidFill>
                          <a:latin typeface="宋体" panose="02010600030101010101" pitchFamily="2" charset="-122"/>
                          <a:ea typeface="宋体" panose="02010600030101010101" pitchFamily="2" charset="-122"/>
                          <a:cs typeface="宋体" panose="02010600030101010101" pitchFamily="2" charset="-122"/>
                        </a:rPr>
                        <a:t> </a:t>
                      </a:r>
                      <a:endParaRPr lang="en-US" sz="2000" b="0">
                        <a:solidFill>
                          <a:srgbClr val="FF0000"/>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buClrTx/>
                        <a:buSzTx/>
                        <a:buFontTx/>
                        <a:buNone/>
                      </a:pPr>
                      <a:r>
                        <a:rPr lang="en-US" sz="2000" b="0">
                          <a:solidFill>
                            <a:schemeClr val="tx1"/>
                          </a:solidFill>
                          <a:latin typeface="宋体" panose="02010600030101010101" pitchFamily="2" charset="-122"/>
                          <a:ea typeface="宋体" panose="02010600030101010101" pitchFamily="2" charset="-122"/>
                          <a:cs typeface="宋体" panose="02010600030101010101" pitchFamily="2" charset="-122"/>
                        </a:rPr>
                        <a:t>单位代码</a:t>
                      </a:r>
                      <a:endParaRPr lang="en-US" sz="2000" b="0">
                        <a:solidFill>
                          <a:schemeClr val="tx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buClrTx/>
                        <a:buSzTx/>
                        <a:buFontTx/>
                        <a:buNone/>
                      </a:pPr>
                      <a:endParaRPr lang="en-US" sz="2000" b="0">
                        <a:solidFill>
                          <a:schemeClr val="tx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323215">
                <a:tc>
                  <a:txBody>
                    <a:bodyPr/>
                    <a:p>
                      <a:pPr algn="ctr">
                        <a:buClrTx/>
                        <a:buSzTx/>
                        <a:buFontTx/>
                        <a:buNone/>
                      </a:pPr>
                      <a:r>
                        <a:rPr lang="en-US" sz="2000" b="0">
                          <a:solidFill>
                            <a:srgbClr val="FF0000"/>
                          </a:solidFill>
                          <a:latin typeface="宋体" panose="02010600030101010101" pitchFamily="2" charset="-122"/>
                          <a:ea typeface="宋体" panose="02010600030101010101" pitchFamily="2" charset="-122"/>
                          <a:cs typeface="宋体" panose="02010600030101010101" pitchFamily="2" charset="-122"/>
                        </a:rPr>
                        <a:t>*单位性质</a:t>
                      </a:r>
                      <a:endParaRPr lang="en-US" sz="2000" b="0">
                        <a:solidFill>
                          <a:srgbClr val="FF0000"/>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buClrTx/>
                        <a:buSzTx/>
                        <a:buFontTx/>
                        <a:buNone/>
                      </a:pPr>
                      <a:r>
                        <a:rPr lang="zh-CN" altLang="en-US" sz="2000" b="0">
                          <a:solidFill>
                            <a:srgbClr val="FF0000"/>
                          </a:solidFill>
                          <a:latin typeface="宋体" panose="02010600030101010101" pitchFamily="2" charset="-122"/>
                          <a:ea typeface="宋体" panose="02010600030101010101" pitchFamily="2" charset="-122"/>
                          <a:cs typeface="宋体" panose="02010600030101010101" pitchFamily="2" charset="-122"/>
                        </a:rPr>
                        <a:t>其它</a:t>
                      </a:r>
                      <a:endParaRPr lang="zh-CN" altLang="en-US" sz="2000" b="0">
                        <a:solidFill>
                          <a:srgbClr val="FF0000"/>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buClrTx/>
                        <a:buSzTx/>
                        <a:buFontTx/>
                        <a:buNone/>
                      </a:pPr>
                      <a:r>
                        <a:rPr lang="en-US" sz="2000" b="0">
                          <a:solidFill>
                            <a:srgbClr val="FF0000"/>
                          </a:solidFill>
                          <a:latin typeface="宋体" panose="02010600030101010101" pitchFamily="2" charset="-122"/>
                          <a:ea typeface="宋体" panose="02010600030101010101" pitchFamily="2" charset="-122"/>
                          <a:cs typeface="宋体" panose="02010600030101010101" pitchFamily="2" charset="-122"/>
                        </a:rPr>
                        <a:t>*行业类别</a:t>
                      </a:r>
                      <a:endParaRPr lang="en-US" sz="2000" b="0">
                        <a:solidFill>
                          <a:srgbClr val="FF0000"/>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buClrTx/>
                        <a:buSzTx/>
                        <a:buFontTx/>
                        <a:buNone/>
                      </a:pPr>
                      <a:r>
                        <a:rPr lang="zh-CN" altLang="en-US" sz="2000" b="0">
                          <a:solidFill>
                            <a:srgbClr val="FF0000"/>
                          </a:solidFill>
                          <a:latin typeface="宋体" panose="02010600030101010101" pitchFamily="2" charset="-122"/>
                          <a:ea typeface="宋体" panose="02010600030101010101" pitchFamily="2" charset="-122"/>
                          <a:cs typeface="宋体" panose="02010600030101010101" pitchFamily="2" charset="-122"/>
                        </a:rPr>
                        <a:t>文化、娱乐</a:t>
                      </a:r>
                      <a:endParaRPr lang="zh-CN" altLang="en-US" sz="2000" b="0">
                        <a:solidFill>
                          <a:srgbClr val="FF0000"/>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408305">
                <a:tc>
                  <a:txBody>
                    <a:bodyPr/>
                    <a:p>
                      <a:pPr algn="ctr">
                        <a:buClrTx/>
                        <a:buSzTx/>
                        <a:buFontTx/>
                        <a:buNone/>
                      </a:pPr>
                      <a:r>
                        <a:rPr lang="en-US" sz="2000" b="0">
                          <a:solidFill>
                            <a:srgbClr val="FF0000"/>
                          </a:solidFill>
                          <a:latin typeface="宋体" panose="02010600030101010101" pitchFamily="2" charset="-122"/>
                          <a:ea typeface="宋体" panose="02010600030101010101" pitchFamily="2" charset="-122"/>
                          <a:cs typeface="宋体" panose="02010600030101010101" pitchFamily="2" charset="-122"/>
                        </a:rPr>
                        <a:t>*单位所在地（工作地点）</a:t>
                      </a:r>
                      <a:endParaRPr lang="en-US" sz="2000" b="0">
                        <a:solidFill>
                          <a:srgbClr val="FF0000"/>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buClrTx/>
                        <a:buSzTx/>
                        <a:buFontTx/>
                        <a:buNone/>
                      </a:pPr>
                      <a:r>
                        <a:rPr lang="zh-CN" altLang="en-US" sz="2000" b="0">
                          <a:solidFill>
                            <a:srgbClr val="FF0000"/>
                          </a:solidFill>
                          <a:latin typeface="宋体" panose="02010600030101010101" pitchFamily="2" charset="-122"/>
                          <a:ea typeface="宋体" panose="02010600030101010101" pitchFamily="2" charset="-122"/>
                          <a:cs typeface="宋体" panose="02010600030101010101" pitchFamily="2" charset="-122"/>
                        </a:rPr>
                        <a:t>浙江</a:t>
                      </a:r>
                      <a:r>
                        <a:rPr lang="en-US" altLang="zh-CN" sz="2000" b="0">
                          <a:solidFill>
                            <a:srgbClr val="FF0000"/>
                          </a:solidFill>
                          <a:latin typeface="宋体" panose="02010600030101010101" pitchFamily="2" charset="-122"/>
                          <a:ea typeface="宋体" panose="02010600030101010101" pitchFamily="2" charset="-122"/>
                          <a:cs typeface="宋体" panose="02010600030101010101" pitchFamily="2" charset="-122"/>
                        </a:rPr>
                        <a:t> </a:t>
                      </a:r>
                      <a:r>
                        <a:rPr lang="en-US" sz="2000" b="0">
                          <a:solidFill>
                            <a:srgbClr val="FF0000"/>
                          </a:solidFill>
                          <a:latin typeface="宋体" panose="02010600030101010101" pitchFamily="2" charset="-122"/>
                          <a:ea typeface="宋体" panose="02010600030101010101" pitchFamily="2" charset="-122"/>
                          <a:cs typeface="宋体" panose="02010600030101010101" pitchFamily="2" charset="-122"/>
                        </a:rPr>
                        <a:t>省 </a:t>
                      </a:r>
                      <a:r>
                        <a:rPr lang="zh-CN" altLang="en-US" sz="2000" b="0">
                          <a:solidFill>
                            <a:srgbClr val="FF0000"/>
                          </a:solidFill>
                          <a:latin typeface="宋体" panose="02010600030101010101" pitchFamily="2" charset="-122"/>
                          <a:ea typeface="宋体" panose="02010600030101010101" pitchFamily="2" charset="-122"/>
                          <a:cs typeface="宋体" panose="02010600030101010101" pitchFamily="2" charset="-122"/>
                        </a:rPr>
                        <a:t>杭州</a:t>
                      </a:r>
                      <a:r>
                        <a:rPr lang="en-US" sz="2000" b="0">
                          <a:solidFill>
                            <a:srgbClr val="FF0000"/>
                          </a:solidFill>
                          <a:latin typeface="宋体" panose="02010600030101010101" pitchFamily="2" charset="-122"/>
                          <a:ea typeface="宋体" panose="02010600030101010101" pitchFamily="2" charset="-122"/>
                          <a:cs typeface="宋体" panose="02010600030101010101" pitchFamily="2" charset="-122"/>
                        </a:rPr>
                        <a:t> 市 </a:t>
                      </a:r>
                      <a:r>
                        <a:rPr lang="zh-CN" altLang="en-US" sz="2000" b="0">
                          <a:solidFill>
                            <a:srgbClr val="FF0000"/>
                          </a:solidFill>
                          <a:latin typeface="宋体" panose="02010600030101010101" pitchFamily="2" charset="-122"/>
                          <a:ea typeface="宋体" panose="02010600030101010101" pitchFamily="2" charset="-122"/>
                          <a:cs typeface="宋体" panose="02010600030101010101" pitchFamily="2" charset="-122"/>
                        </a:rPr>
                        <a:t>富阳</a:t>
                      </a:r>
                      <a:r>
                        <a:rPr lang="en-US" sz="2000" b="0">
                          <a:solidFill>
                            <a:srgbClr val="FF0000"/>
                          </a:solidFill>
                          <a:latin typeface="宋体" panose="02010600030101010101" pitchFamily="2" charset="-122"/>
                          <a:ea typeface="宋体" panose="02010600030101010101" pitchFamily="2" charset="-122"/>
                          <a:cs typeface="宋体" panose="02010600030101010101" pitchFamily="2" charset="-122"/>
                        </a:rPr>
                        <a:t> 区</a:t>
                      </a:r>
                      <a:endParaRPr lang="en-US" sz="2000" b="0">
                        <a:solidFill>
                          <a:srgbClr val="FF0000"/>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buClrTx/>
                        <a:buSzTx/>
                        <a:buFontTx/>
                        <a:buNone/>
                      </a:pPr>
                      <a:r>
                        <a:rPr lang="en-US" sz="2000" b="0">
                          <a:solidFill>
                            <a:schemeClr val="tx1"/>
                          </a:solidFill>
                          <a:latin typeface="宋体" panose="02010600030101010101" pitchFamily="2" charset="-122"/>
                          <a:ea typeface="宋体" panose="02010600030101010101" pitchFamily="2" charset="-122"/>
                          <a:cs typeface="宋体" panose="02010600030101010101" pitchFamily="2" charset="-122"/>
                        </a:rPr>
                        <a:t>单位联系人</a:t>
                      </a:r>
                      <a:endParaRPr lang="en-US" sz="2000" b="0">
                        <a:solidFill>
                          <a:schemeClr val="tx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buClrTx/>
                        <a:buSzTx/>
                        <a:buFontTx/>
                        <a:buNone/>
                      </a:pPr>
                      <a:endParaRPr lang="en-US" sz="2000" b="0">
                        <a:solidFill>
                          <a:schemeClr val="tx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322580">
                <a:tc>
                  <a:txBody>
                    <a:bodyPr/>
                    <a:p>
                      <a:pPr algn="ctr">
                        <a:buClrTx/>
                        <a:buSzTx/>
                        <a:buFontTx/>
                        <a:buNone/>
                      </a:pPr>
                      <a:r>
                        <a:rPr lang="en-US" sz="2000" b="0">
                          <a:solidFill>
                            <a:schemeClr val="tx1"/>
                          </a:solidFill>
                          <a:latin typeface="宋体" panose="02010600030101010101" pitchFamily="2" charset="-122"/>
                          <a:ea typeface="宋体" panose="02010600030101010101" pitchFamily="2" charset="-122"/>
                          <a:cs typeface="宋体" panose="02010600030101010101" pitchFamily="2" charset="-122"/>
                        </a:rPr>
                        <a:t>工作内容（或行业）</a:t>
                      </a:r>
                      <a:endParaRPr lang="en-US" sz="2000" b="0">
                        <a:solidFill>
                          <a:schemeClr val="tx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buClrTx/>
                        <a:buSzTx/>
                        <a:buFontTx/>
                        <a:buNone/>
                      </a:pPr>
                      <a:r>
                        <a:rPr lang="en-US" sz="2000" b="0">
                          <a:solidFill>
                            <a:schemeClr val="tx1"/>
                          </a:solidFill>
                          <a:latin typeface="宋体" panose="02010600030101010101" pitchFamily="2" charset="-122"/>
                          <a:ea typeface="宋体" panose="02010600030101010101" pitchFamily="2" charset="-122"/>
                          <a:cs typeface="宋体" panose="02010600030101010101" pitchFamily="2" charset="-122"/>
                        </a:rPr>
                        <a:t> </a:t>
                      </a:r>
                      <a:endParaRPr lang="en-US" sz="2000" b="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txBody>
                  <a:tcPr marL="68580" marR="68580" marT="0" marB="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buClrTx/>
                        <a:buSzTx/>
                        <a:buFontTx/>
                        <a:buNone/>
                      </a:pPr>
                      <a:r>
                        <a:rPr lang="en-US" sz="2000" b="0">
                          <a:solidFill>
                            <a:schemeClr val="tx1"/>
                          </a:solidFill>
                          <a:latin typeface="宋体" panose="02010600030101010101" pitchFamily="2" charset="-122"/>
                          <a:ea typeface="宋体" panose="02010600030101010101" pitchFamily="2" charset="-122"/>
                          <a:cs typeface="宋体" panose="02010600030101010101" pitchFamily="2" charset="-122"/>
                        </a:rPr>
                        <a:t>工作职位类别</a:t>
                      </a:r>
                      <a:endParaRPr lang="en-US" sz="2000" b="0">
                        <a:solidFill>
                          <a:schemeClr val="tx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buClrTx/>
                        <a:buSzTx/>
                        <a:buFontTx/>
                        <a:buNone/>
                      </a:pPr>
                      <a:endParaRPr lang="en-US" sz="2000" b="0">
                        <a:solidFill>
                          <a:schemeClr val="tx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bl>
          </a:graphicData>
        </a:graphic>
      </p:graphicFrame>
      <p:sp>
        <p:nvSpPr>
          <p:cNvPr id="5" name="文本框 4"/>
          <p:cNvSpPr txBox="1"/>
          <p:nvPr/>
        </p:nvSpPr>
        <p:spPr>
          <a:xfrm>
            <a:off x="424180" y="3484245"/>
            <a:ext cx="6096000" cy="553085"/>
          </a:xfrm>
          <a:prstGeom prst="rect">
            <a:avLst/>
          </a:prstGeom>
          <a:noFill/>
        </p:spPr>
        <p:txBody>
          <a:bodyPr wrap="square" rtlCol="0" anchor="t">
            <a:spAutoFit/>
          </a:bodyPr>
          <a:p>
            <a:pPr>
              <a:lnSpc>
                <a:spcPct val="150000"/>
              </a:lnSpc>
            </a:pPr>
            <a:r>
              <a:rPr lang="zh-CN" altLang="en-US" sz="2000">
                <a:sym typeface="+mn-ea"/>
              </a:rPr>
              <a:t>如：升学、出国出境、二次考研等</a:t>
            </a:r>
            <a:endParaRPr lang="en-US" altLang="zh-CN" sz="2000">
              <a:sym typeface="+mn-ea"/>
            </a:endParaRPr>
          </a:p>
        </p:txBody>
      </p:sp>
    </p:spTree>
    <p:custDataLst>
      <p:tags r:id="rId3"/>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 name="文本框 6"/>
          <p:cNvSpPr txBox="1"/>
          <p:nvPr/>
        </p:nvSpPr>
        <p:spPr>
          <a:xfrm>
            <a:off x="395605" y="257175"/>
            <a:ext cx="6096000" cy="553085"/>
          </a:xfrm>
          <a:prstGeom prst="rect">
            <a:avLst/>
          </a:prstGeom>
          <a:noFill/>
        </p:spPr>
        <p:txBody>
          <a:bodyPr wrap="square" rtlCol="0" anchor="t">
            <a:spAutoFit/>
          </a:bodyPr>
          <a:p>
            <a:pPr>
              <a:lnSpc>
                <a:spcPct val="150000"/>
              </a:lnSpc>
            </a:pPr>
            <a:r>
              <a:rPr lang="zh-CN" altLang="en-US" sz="2000">
                <a:sym typeface="+mn-ea"/>
              </a:rPr>
              <a:t>第二步：填写</a:t>
            </a:r>
            <a:r>
              <a:rPr lang="zh-CN" altLang="en-US" sz="2000">
                <a:sym typeface="+mn-ea"/>
              </a:rPr>
              <a:t>去向信息</a:t>
            </a:r>
            <a:endParaRPr lang="zh-CN" altLang="en-US" sz="2000">
              <a:sym typeface="+mn-ea"/>
            </a:endParaRPr>
          </a:p>
        </p:txBody>
      </p:sp>
      <p:graphicFrame>
        <p:nvGraphicFramePr>
          <p:cNvPr id="10" name="表格 9"/>
          <p:cNvGraphicFramePr/>
          <p:nvPr>
            <p:custDataLst>
              <p:tags r:id="rId1"/>
            </p:custDataLst>
          </p:nvPr>
        </p:nvGraphicFramePr>
        <p:xfrm>
          <a:off x="395605" y="1005205"/>
          <a:ext cx="10789920" cy="1680210"/>
        </p:xfrm>
        <a:graphic>
          <a:graphicData uri="http://schemas.openxmlformats.org/drawingml/2006/table">
            <a:tbl>
              <a:tblPr/>
              <a:tblGrid>
                <a:gridCol w="2924175"/>
                <a:gridCol w="3441700"/>
                <a:gridCol w="2409825"/>
                <a:gridCol w="2014220"/>
              </a:tblGrid>
              <a:tr h="397510">
                <a:tc>
                  <a:txBody>
                    <a:bodyPr/>
                    <a:p>
                      <a:pPr indent="0" algn="ctr">
                        <a:buNone/>
                      </a:pPr>
                      <a:r>
                        <a:rPr lang="en-US" sz="2000" b="0">
                          <a:solidFill>
                            <a:srgbClr val="FF0000"/>
                          </a:solidFill>
                          <a:latin typeface="微软雅黑" panose="020B0503020204020204" charset="-122"/>
                          <a:ea typeface="微软雅黑" panose="020B0503020204020204" charset="-122"/>
                          <a:cs typeface="宋体" panose="02010600030101010101" pitchFamily="2" charset="-122"/>
                        </a:rPr>
                        <a:t>*档案转寄类型</a:t>
                      </a:r>
                      <a:endParaRPr lang="en-US" sz="2000" b="0">
                        <a:solidFill>
                          <a:srgbClr val="FF0000"/>
                        </a:solidFill>
                        <a:latin typeface="微软雅黑" panose="020B0503020204020204" charset="-122"/>
                        <a:ea typeface="微软雅黑" panose="020B0503020204020204" charset="-122"/>
                        <a:cs typeface="宋体" panose="02010600030101010101" pitchFamily="2" charset="-122"/>
                      </a:endParaRPr>
                    </a:p>
                  </a:txBody>
                  <a:tcPr marL="68580" marR="68580" marT="0" marB="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indent="0" algn="ctr">
                        <a:buNone/>
                      </a:pPr>
                      <a:r>
                        <a:rPr lang="en-US" sz="2000" b="0">
                          <a:solidFill>
                            <a:srgbClr val="FF0000"/>
                          </a:solidFill>
                          <a:latin typeface="微软雅黑" panose="020B0503020204020204" charset="-122"/>
                          <a:ea typeface="微软雅黑" panose="020B0503020204020204" charset="-122"/>
                          <a:cs typeface="宋体" panose="02010600030101010101" pitchFamily="2" charset="-122"/>
                        </a:rPr>
                        <a:t> </a:t>
                      </a:r>
                      <a:r>
                        <a:rPr lang="zh-CN" altLang="en-US" sz="2000" b="0">
                          <a:solidFill>
                            <a:srgbClr val="FF0000"/>
                          </a:solidFill>
                          <a:latin typeface="微软雅黑" panose="020B0503020204020204" charset="-122"/>
                          <a:ea typeface="微软雅黑" panose="020B0503020204020204" charset="-122"/>
                          <a:cs typeface="宋体" panose="02010600030101010101" pitchFamily="2" charset="-122"/>
                        </a:rPr>
                        <a:t>转回生源地（一般情况下）</a:t>
                      </a:r>
                      <a:endParaRPr lang="zh-CN" altLang="en-US" sz="2000" b="0">
                        <a:solidFill>
                          <a:srgbClr val="FF0000"/>
                        </a:solidFill>
                        <a:latin typeface="微软雅黑" panose="020B0503020204020204" charset="-122"/>
                        <a:ea typeface="微软雅黑" panose="020B0503020204020204" charset="-122"/>
                        <a:cs typeface="宋体" panose="02010600030101010101" pitchFamily="2" charset="-122"/>
                      </a:endParaRPr>
                    </a:p>
                  </a:txBody>
                  <a:tcPr marL="68580" marR="68580" marT="0" marB="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indent="0" algn="ctr">
                        <a:buNone/>
                      </a:pPr>
                      <a:r>
                        <a:rPr lang="en-US" sz="2000" b="0">
                          <a:solidFill>
                            <a:srgbClr val="FF0000"/>
                          </a:solidFill>
                          <a:latin typeface="微软雅黑" panose="020B0503020204020204" charset="-122"/>
                          <a:ea typeface="微软雅黑" panose="020B0503020204020204" charset="-122"/>
                          <a:cs typeface="宋体" panose="02010600030101010101" pitchFamily="2" charset="-122"/>
                        </a:rPr>
                        <a:t>*档案转寄单位</a:t>
                      </a:r>
                      <a:endParaRPr lang="en-US" sz="2000" b="0">
                        <a:solidFill>
                          <a:srgbClr val="FF0000"/>
                        </a:solidFill>
                        <a:latin typeface="微软雅黑" panose="020B0503020204020204" charset="-122"/>
                        <a:ea typeface="微软雅黑" panose="020B0503020204020204" charset="-122"/>
                        <a:cs typeface="宋体" panose="02010600030101010101" pitchFamily="2" charset="-122"/>
                      </a:endParaRPr>
                    </a:p>
                  </a:txBody>
                  <a:tcPr marL="68580" marR="68580" marT="0" marB="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indent="0" algn="ctr">
                        <a:buNone/>
                      </a:pPr>
                      <a:r>
                        <a:rPr lang="en-US" sz="2000" b="0">
                          <a:solidFill>
                            <a:srgbClr val="FF0000"/>
                          </a:solidFill>
                          <a:latin typeface="微软雅黑" panose="020B0503020204020204" charset="-122"/>
                          <a:ea typeface="微软雅黑" panose="020B0503020204020204" charset="-122"/>
                          <a:cs typeface="宋体" panose="02010600030101010101" pitchFamily="2" charset="-122"/>
                        </a:rPr>
                        <a:t> </a:t>
                      </a:r>
                      <a:endParaRPr lang="en-US" sz="2000" b="0">
                        <a:solidFill>
                          <a:srgbClr val="FF0000"/>
                        </a:solidFill>
                        <a:latin typeface="微软雅黑" panose="020B0503020204020204" charset="-122"/>
                        <a:ea typeface="微软雅黑" panose="020B0503020204020204" charset="-122"/>
                        <a:cs typeface="宋体" panose="02010600030101010101" pitchFamily="2" charset="-122"/>
                      </a:endParaRPr>
                    </a:p>
                  </a:txBody>
                  <a:tcPr marL="68580" marR="68580" marT="0" marB="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487680">
                <a:tc>
                  <a:txBody>
                    <a:bodyPr/>
                    <a:p>
                      <a:pPr indent="0" algn="ctr">
                        <a:buNone/>
                      </a:pPr>
                      <a:r>
                        <a:rPr lang="en-US" sz="2000" b="0">
                          <a:solidFill>
                            <a:srgbClr val="FF0000"/>
                          </a:solidFill>
                          <a:latin typeface="微软雅黑" panose="020B0503020204020204" charset="-122"/>
                          <a:ea typeface="微软雅黑" panose="020B0503020204020204" charset="-122"/>
                          <a:cs typeface="宋体" panose="02010600030101010101" pitchFamily="2" charset="-122"/>
                        </a:rPr>
                        <a:t>*档案转寄单位所在地区</a:t>
                      </a:r>
                      <a:endParaRPr lang="en-US" sz="2000" b="0">
                        <a:solidFill>
                          <a:srgbClr val="FF0000"/>
                        </a:solidFill>
                        <a:latin typeface="微软雅黑" panose="020B0503020204020204" charset="-122"/>
                        <a:ea typeface="微软雅黑" panose="020B0503020204020204" charset="-122"/>
                        <a:cs typeface="宋体" panose="02010600030101010101" pitchFamily="2" charset="-122"/>
                      </a:endParaRPr>
                    </a:p>
                  </a:txBody>
                  <a:tcPr marL="68580" marR="68580" marT="0" marB="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indent="0" algn="ctr">
                        <a:buNone/>
                      </a:pPr>
                      <a:r>
                        <a:rPr lang="en-US" sz="2000" b="0">
                          <a:solidFill>
                            <a:srgbClr val="FF0000"/>
                          </a:solidFill>
                          <a:latin typeface="微软雅黑" panose="020B0503020204020204" charset="-122"/>
                          <a:ea typeface="微软雅黑" panose="020B0503020204020204" charset="-122"/>
                          <a:cs typeface="宋体" panose="02010600030101010101" pitchFamily="2" charset="-122"/>
                        </a:rPr>
                        <a:t>省 市 区</a:t>
                      </a:r>
                      <a:endParaRPr lang="en-US" sz="2000" b="0">
                        <a:solidFill>
                          <a:srgbClr val="FF0000"/>
                        </a:solidFill>
                        <a:latin typeface="微软雅黑" panose="020B0503020204020204" charset="-122"/>
                        <a:ea typeface="微软雅黑" panose="020B0503020204020204" charset="-122"/>
                        <a:cs typeface="宋体" panose="02010600030101010101" pitchFamily="2" charset="-122"/>
                      </a:endParaRPr>
                    </a:p>
                  </a:txBody>
                  <a:tcPr marL="68580" marR="68580" marT="0" marB="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indent="0" algn="ctr">
                        <a:buNone/>
                      </a:pPr>
                      <a:r>
                        <a:rPr lang="en-US" sz="2000" b="0">
                          <a:solidFill>
                            <a:srgbClr val="FF0000"/>
                          </a:solidFill>
                          <a:latin typeface="微软雅黑" panose="020B0503020204020204" charset="-122"/>
                          <a:ea typeface="微软雅黑" panose="020B0503020204020204" charset="-122"/>
                          <a:cs typeface="宋体" panose="02010600030101010101" pitchFamily="2" charset="-122"/>
                        </a:rPr>
                        <a:t>*档案转寄单位邮编</a:t>
                      </a:r>
                      <a:endParaRPr lang="en-US" sz="2000" b="0">
                        <a:solidFill>
                          <a:srgbClr val="FF0000"/>
                        </a:solidFill>
                        <a:latin typeface="微软雅黑" panose="020B0503020204020204" charset="-122"/>
                        <a:ea typeface="微软雅黑" panose="020B0503020204020204" charset="-122"/>
                        <a:cs typeface="宋体" panose="02010600030101010101" pitchFamily="2" charset="-122"/>
                      </a:endParaRPr>
                    </a:p>
                  </a:txBody>
                  <a:tcPr marL="68580" marR="68580" marT="0" marB="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indent="0" algn="ctr">
                        <a:buNone/>
                      </a:pPr>
                      <a:r>
                        <a:rPr lang="en-US" sz="2000" b="0">
                          <a:solidFill>
                            <a:srgbClr val="FF0000"/>
                          </a:solidFill>
                          <a:latin typeface="微软雅黑" panose="020B0503020204020204" charset="-122"/>
                          <a:ea typeface="微软雅黑" panose="020B0503020204020204" charset="-122"/>
                          <a:cs typeface="宋体" panose="02010600030101010101" pitchFamily="2" charset="-122"/>
                        </a:rPr>
                        <a:t> </a:t>
                      </a:r>
                      <a:endParaRPr lang="en-US" sz="2000" b="0">
                        <a:solidFill>
                          <a:srgbClr val="FF0000"/>
                        </a:solidFill>
                        <a:latin typeface="微软雅黑" panose="020B0503020204020204" charset="-122"/>
                        <a:ea typeface="微软雅黑" panose="020B0503020204020204" charset="-122"/>
                        <a:cs typeface="宋体" panose="02010600030101010101" pitchFamily="2" charset="-122"/>
                      </a:endParaRPr>
                    </a:p>
                  </a:txBody>
                  <a:tcPr marL="68580" marR="68580" marT="0" marB="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397510">
                <a:tc>
                  <a:txBody>
                    <a:bodyPr/>
                    <a:p>
                      <a:pPr indent="0" algn="ctr">
                        <a:buNone/>
                      </a:pPr>
                      <a:r>
                        <a:rPr lang="en-US" sz="2000" b="0">
                          <a:solidFill>
                            <a:srgbClr val="FF0000"/>
                          </a:solidFill>
                          <a:latin typeface="微软雅黑" panose="020B0503020204020204" charset="-122"/>
                          <a:ea typeface="微软雅黑" panose="020B0503020204020204" charset="-122"/>
                          <a:cs typeface="宋体" panose="02010600030101010101" pitchFamily="2" charset="-122"/>
                        </a:rPr>
                        <a:t>*档案转寄单位地址</a:t>
                      </a:r>
                      <a:endParaRPr lang="en-US" sz="2000" b="0">
                        <a:solidFill>
                          <a:srgbClr val="FF0000"/>
                        </a:solidFill>
                        <a:latin typeface="微软雅黑" panose="020B0503020204020204" charset="-122"/>
                        <a:ea typeface="微软雅黑" panose="020B0503020204020204" charset="-122"/>
                        <a:cs typeface="宋体" panose="02010600030101010101" pitchFamily="2" charset="-122"/>
                      </a:endParaRPr>
                    </a:p>
                  </a:txBody>
                  <a:tcPr marL="68580" marR="68580" marT="0" marB="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gridSpan="3">
                  <a:txBody>
                    <a:bodyPr/>
                    <a:p>
                      <a:pPr indent="0" algn="ctr">
                        <a:buNone/>
                      </a:pPr>
                      <a:r>
                        <a:rPr lang="en-US" sz="2000" b="0">
                          <a:solidFill>
                            <a:srgbClr val="FF0000"/>
                          </a:solidFill>
                          <a:latin typeface="微软雅黑" panose="020B0503020204020204" charset="-122"/>
                          <a:ea typeface="微软雅黑" panose="020B0503020204020204" charset="-122"/>
                          <a:cs typeface="宋体" panose="02010600030101010101" pitchFamily="2" charset="-122"/>
                        </a:rPr>
                        <a:t> </a:t>
                      </a:r>
                      <a:endParaRPr lang="en-US" sz="2000" b="0">
                        <a:solidFill>
                          <a:srgbClr val="FF0000"/>
                        </a:solidFill>
                        <a:latin typeface="微软雅黑" panose="020B0503020204020204" charset="-122"/>
                        <a:ea typeface="微软雅黑" panose="020B0503020204020204" charset="-122"/>
                        <a:cs typeface="宋体" panose="02010600030101010101" pitchFamily="2" charset="-122"/>
                      </a:endParaRPr>
                    </a:p>
                  </a:txBody>
                  <a:tcPr marL="68580" marR="68580" marT="0" marB="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hMerge="1">
                  <a:tcPr>
                    <a:lnT w="12700">
                      <a:solidFill>
                        <a:schemeClr val="tx1"/>
                      </a:solidFill>
                      <a:prstDash val="solid"/>
                    </a:lnT>
                    <a:lnB w="12700">
                      <a:solidFill>
                        <a:schemeClr val="tx1"/>
                      </a:solidFill>
                      <a:prstDash val="solid"/>
                    </a:lnB>
                  </a:tcPr>
                </a:tc>
                <a:tc hMerge="1">
                  <a:tcPr>
                    <a:lnR w="12700">
                      <a:solidFill>
                        <a:schemeClr val="tx1"/>
                      </a:solidFill>
                      <a:prstDash val="solid"/>
                    </a:lnR>
                    <a:lnT w="12700">
                      <a:solidFill>
                        <a:schemeClr val="tx1"/>
                      </a:solidFill>
                      <a:prstDash val="solid"/>
                    </a:lnT>
                    <a:lnB w="12700">
                      <a:solidFill>
                        <a:schemeClr val="tx1"/>
                      </a:solidFill>
                      <a:prstDash val="solid"/>
                    </a:lnB>
                  </a:tcPr>
                </a:tc>
              </a:tr>
              <a:tr h="397510">
                <a:tc>
                  <a:txBody>
                    <a:bodyPr/>
                    <a:p>
                      <a:pPr indent="0" algn="ctr">
                        <a:buNone/>
                      </a:pPr>
                      <a:r>
                        <a:rPr lang="en-US" sz="2000" b="0">
                          <a:solidFill>
                            <a:srgbClr val="FF0000"/>
                          </a:solidFill>
                          <a:latin typeface="微软雅黑" panose="020B0503020204020204" charset="-122"/>
                          <a:ea typeface="微软雅黑" panose="020B0503020204020204" charset="-122"/>
                          <a:cs typeface="宋体" panose="02010600030101010101" pitchFamily="2" charset="-122"/>
                        </a:rPr>
                        <a:t>*档案转寄联系人</a:t>
                      </a:r>
                      <a:endParaRPr lang="en-US" sz="2000" b="0">
                        <a:solidFill>
                          <a:srgbClr val="FF0000"/>
                        </a:solidFill>
                        <a:latin typeface="微软雅黑" panose="020B0503020204020204" charset="-122"/>
                        <a:ea typeface="微软雅黑" panose="020B0503020204020204" charset="-122"/>
                        <a:cs typeface="宋体" panose="02010600030101010101" pitchFamily="2" charset="-122"/>
                      </a:endParaRPr>
                    </a:p>
                  </a:txBody>
                  <a:tcPr marL="68580" marR="68580" marT="0" marB="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indent="0" algn="ctr">
                        <a:buNone/>
                      </a:pPr>
                      <a:r>
                        <a:rPr lang="en-US" sz="2000" b="0">
                          <a:solidFill>
                            <a:srgbClr val="FF0000"/>
                          </a:solidFill>
                          <a:latin typeface="微软雅黑" panose="020B0503020204020204" charset="-122"/>
                          <a:ea typeface="微软雅黑" panose="020B0503020204020204" charset="-122"/>
                          <a:cs typeface="宋体" panose="02010600030101010101" pitchFamily="2" charset="-122"/>
                        </a:rPr>
                        <a:t> </a:t>
                      </a:r>
                      <a:endParaRPr lang="en-US" sz="2000" b="0">
                        <a:solidFill>
                          <a:srgbClr val="FF0000"/>
                        </a:solidFill>
                        <a:latin typeface="微软雅黑" panose="020B0503020204020204" charset="-122"/>
                        <a:ea typeface="微软雅黑" panose="020B0503020204020204" charset="-122"/>
                        <a:cs typeface="宋体" panose="02010600030101010101" pitchFamily="2" charset="-122"/>
                      </a:endParaRPr>
                    </a:p>
                  </a:txBody>
                  <a:tcPr marL="68580" marR="68580" marT="0" marB="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indent="0" algn="ctr">
                        <a:buNone/>
                      </a:pPr>
                      <a:r>
                        <a:rPr lang="en-US" sz="2000" b="0">
                          <a:solidFill>
                            <a:srgbClr val="FF0000"/>
                          </a:solidFill>
                          <a:latin typeface="微软雅黑" panose="020B0503020204020204" charset="-122"/>
                          <a:ea typeface="微软雅黑" panose="020B0503020204020204" charset="-122"/>
                          <a:cs typeface="宋体" panose="02010600030101010101" pitchFamily="2" charset="-122"/>
                        </a:rPr>
                        <a:t>*档案转寄联系电话</a:t>
                      </a:r>
                      <a:endParaRPr lang="en-US" sz="2000" b="0">
                        <a:solidFill>
                          <a:srgbClr val="FF0000"/>
                        </a:solidFill>
                        <a:latin typeface="微软雅黑" panose="020B0503020204020204" charset="-122"/>
                        <a:ea typeface="微软雅黑" panose="020B0503020204020204" charset="-122"/>
                        <a:cs typeface="宋体" panose="02010600030101010101" pitchFamily="2" charset="-122"/>
                      </a:endParaRPr>
                    </a:p>
                  </a:txBody>
                  <a:tcPr marL="68580" marR="68580" marT="0" marB="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indent="0" algn="ctr">
                        <a:buNone/>
                      </a:pPr>
                      <a:endParaRPr lang="en-US" sz="2000" b="0">
                        <a:solidFill>
                          <a:srgbClr val="FF0000"/>
                        </a:solidFill>
                        <a:latin typeface="微软雅黑" panose="020B0503020204020204" charset="-122"/>
                        <a:ea typeface="微软雅黑" panose="020B0503020204020204" charset="-122"/>
                        <a:cs typeface="宋体" panose="02010600030101010101" pitchFamily="2" charset="-122"/>
                      </a:endParaRPr>
                    </a:p>
                  </a:txBody>
                  <a:tcPr marL="68580" marR="68580" marT="0" marB="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bl>
          </a:graphicData>
        </a:graphic>
      </p:graphicFrame>
      <p:sp>
        <p:nvSpPr>
          <p:cNvPr id="12" name="文本框 11"/>
          <p:cNvSpPr txBox="1"/>
          <p:nvPr>
            <p:custDataLst>
              <p:tags r:id="rId2"/>
            </p:custDataLst>
          </p:nvPr>
        </p:nvSpPr>
        <p:spPr>
          <a:xfrm>
            <a:off x="395605" y="2880360"/>
            <a:ext cx="10663555" cy="1938020"/>
          </a:xfrm>
          <a:prstGeom prst="rect">
            <a:avLst/>
          </a:prstGeom>
          <a:noFill/>
        </p:spPr>
        <p:txBody>
          <a:bodyPr wrap="square" rtlCol="0" anchor="t">
            <a:spAutoFit/>
          </a:bodyPr>
          <a:p>
            <a:pPr>
              <a:lnSpc>
                <a:spcPct val="150000"/>
              </a:lnSpc>
            </a:pPr>
            <a:r>
              <a:rPr lang="en-US" altLang="zh-CN" sz="2000">
                <a:sym typeface="+mn-ea"/>
              </a:rPr>
              <a:t>1</a:t>
            </a:r>
            <a:r>
              <a:rPr lang="zh-CN" altLang="en-US" sz="2000">
                <a:sym typeface="+mn-ea"/>
              </a:rPr>
              <a:t>、怎么查找人才市场？</a:t>
            </a:r>
            <a:endParaRPr lang="zh-CN" altLang="en-US" sz="2000">
              <a:sym typeface="+mn-ea"/>
            </a:endParaRPr>
          </a:p>
          <a:p>
            <a:pPr>
              <a:lnSpc>
                <a:spcPct val="150000"/>
              </a:lnSpc>
            </a:pPr>
            <a:r>
              <a:rPr lang="zh-CN" altLang="en-US" sz="2000">
                <a:sym typeface="+mn-ea"/>
              </a:rPr>
              <a:t>生源所在地人才市场，</a:t>
            </a:r>
            <a:r>
              <a:rPr lang="zh-CN" altLang="en-US" sz="2000" b="1">
                <a:sym typeface="+mn-ea"/>
              </a:rPr>
              <a:t>可参考通知附件4：全国各地方人社部门所属流动人员人事档案管理服务机构信息（参考信息）</a:t>
            </a:r>
            <a:r>
              <a:rPr lang="zh-CN" altLang="en-US" sz="2000">
                <a:sym typeface="+mn-ea"/>
              </a:rPr>
              <a:t>，请同学们一定要电话确认自己的档案是否可以在不申请接收函的情况下寄出，记得告诉对方你是</a:t>
            </a:r>
            <a:r>
              <a:rPr lang="zh-CN" altLang="en-US" sz="2000" b="1">
                <a:sym typeface="+mn-ea"/>
              </a:rPr>
              <a:t>应届毕业生。</a:t>
            </a:r>
            <a:endParaRPr lang="zh-CN" altLang="en-US" sz="2000" b="1">
              <a:sym typeface="+mn-ea"/>
            </a:endParaRPr>
          </a:p>
        </p:txBody>
      </p:sp>
      <p:sp>
        <p:nvSpPr>
          <p:cNvPr id="13" name="文本框 12"/>
          <p:cNvSpPr txBox="1"/>
          <p:nvPr/>
        </p:nvSpPr>
        <p:spPr>
          <a:xfrm>
            <a:off x="395605" y="4924425"/>
            <a:ext cx="7034530" cy="553085"/>
          </a:xfrm>
          <a:prstGeom prst="rect">
            <a:avLst/>
          </a:prstGeom>
          <a:noFill/>
        </p:spPr>
        <p:txBody>
          <a:bodyPr wrap="square" rtlCol="0" anchor="t">
            <a:spAutoFit/>
          </a:bodyPr>
          <a:p>
            <a:pPr>
              <a:lnSpc>
                <a:spcPct val="150000"/>
              </a:lnSpc>
            </a:pPr>
            <a:r>
              <a:rPr lang="en-US" altLang="zh-CN" sz="2000">
                <a:sym typeface="+mn-ea"/>
              </a:rPr>
              <a:t>2</a:t>
            </a:r>
            <a:r>
              <a:rPr lang="zh-CN" altLang="en-US" sz="2000">
                <a:sym typeface="+mn-ea"/>
              </a:rPr>
              <a:t>、杭州有人才落户政策？为什么现在我还要回生源地？</a:t>
            </a:r>
            <a:endParaRPr lang="zh-CN" altLang="en-US" sz="2000">
              <a:sym typeface="+mn-ea"/>
            </a:endParaRPr>
          </a:p>
        </p:txBody>
      </p:sp>
      <p:sp>
        <p:nvSpPr>
          <p:cNvPr id="14" name="文本框 13"/>
          <p:cNvSpPr txBox="1"/>
          <p:nvPr/>
        </p:nvSpPr>
        <p:spPr>
          <a:xfrm>
            <a:off x="395605" y="5477510"/>
            <a:ext cx="10663555" cy="1014730"/>
          </a:xfrm>
          <a:prstGeom prst="rect">
            <a:avLst/>
          </a:prstGeom>
          <a:noFill/>
        </p:spPr>
        <p:txBody>
          <a:bodyPr wrap="square" rtlCol="0" anchor="t">
            <a:spAutoFit/>
          </a:bodyPr>
          <a:p>
            <a:pPr>
              <a:lnSpc>
                <a:spcPct val="150000"/>
              </a:lnSpc>
            </a:pPr>
            <a:r>
              <a:rPr lang="zh-CN" altLang="en-US" sz="2000" b="1">
                <a:solidFill>
                  <a:schemeClr val="tx1"/>
                </a:solidFill>
                <a:sym typeface="+mn-ea"/>
              </a:rPr>
              <a:t>新的落户政策有一个非常重要的条件：拿到学历学位证书</a:t>
            </a:r>
            <a:r>
              <a:rPr lang="zh-CN" altLang="en-US" sz="2000">
                <a:sym typeface="+mn-ea"/>
              </a:rPr>
              <a:t>，所以请没有找到工作的同学们先填写生源所在地人才市场信息，</a:t>
            </a:r>
            <a:r>
              <a:rPr lang="en-US" altLang="zh-CN" sz="2000">
                <a:sym typeface="+mn-ea"/>
              </a:rPr>
              <a:t>6</a:t>
            </a:r>
            <a:r>
              <a:rPr lang="zh-CN" altLang="en-US" sz="2000">
                <a:sym typeface="+mn-ea"/>
              </a:rPr>
              <a:t>月</a:t>
            </a:r>
            <a:r>
              <a:rPr lang="en-US" altLang="zh-CN" sz="2000">
                <a:sym typeface="+mn-ea"/>
              </a:rPr>
              <a:t>20</a:t>
            </a:r>
            <a:r>
              <a:rPr lang="zh-CN" altLang="en-US" sz="2000">
                <a:sym typeface="+mn-ea"/>
              </a:rPr>
              <a:t>日后关注就业网改派通知来改派户口</a:t>
            </a:r>
            <a:r>
              <a:rPr lang="en-US" altLang="zh-CN" sz="2000">
                <a:sym typeface="+mn-ea"/>
              </a:rPr>
              <a:t>/</a:t>
            </a:r>
            <a:r>
              <a:rPr lang="zh-CN" altLang="en-US" sz="2000">
                <a:sym typeface="+mn-ea"/>
              </a:rPr>
              <a:t>档案地址。</a:t>
            </a:r>
            <a:endParaRPr lang="en-US" altLang="zh-CN" sz="2000">
              <a:sym typeface="+mn-ea"/>
            </a:endParaRPr>
          </a:p>
        </p:txBody>
      </p:sp>
    </p:spTree>
    <p:custDataLst>
      <p:tags r:id="rId3"/>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 name="文本框 8"/>
          <p:cNvSpPr txBox="1"/>
          <p:nvPr>
            <p:custDataLst>
              <p:tags r:id="rId1"/>
            </p:custDataLst>
          </p:nvPr>
        </p:nvSpPr>
        <p:spPr>
          <a:xfrm>
            <a:off x="484505" y="3589020"/>
            <a:ext cx="6096000" cy="1014730"/>
          </a:xfrm>
          <a:prstGeom prst="rect">
            <a:avLst/>
          </a:prstGeom>
          <a:noFill/>
        </p:spPr>
        <p:txBody>
          <a:bodyPr wrap="square" rtlCol="0" anchor="t">
            <a:spAutoFit/>
          </a:bodyPr>
          <a:p>
            <a:pPr>
              <a:lnSpc>
                <a:spcPct val="150000"/>
              </a:lnSpc>
            </a:pPr>
            <a:r>
              <a:rPr lang="zh-CN" altLang="en-US" sz="2000">
                <a:sym typeface="+mn-ea"/>
              </a:rPr>
              <a:t>第三步：填写档案信息（户口）</a:t>
            </a:r>
            <a:endParaRPr lang="zh-CN" altLang="en-US" sz="2000">
              <a:sym typeface="+mn-ea"/>
            </a:endParaRPr>
          </a:p>
          <a:p>
            <a:pPr>
              <a:lnSpc>
                <a:spcPct val="150000"/>
              </a:lnSpc>
            </a:pPr>
            <a:endParaRPr lang="zh-CN" altLang="en-US" sz="2000">
              <a:sym typeface="+mn-ea"/>
            </a:endParaRPr>
          </a:p>
        </p:txBody>
      </p:sp>
      <p:graphicFrame>
        <p:nvGraphicFramePr>
          <p:cNvPr id="10" name="表格 9"/>
          <p:cNvGraphicFramePr/>
          <p:nvPr>
            <p:custDataLst>
              <p:tags r:id="rId2"/>
            </p:custDataLst>
          </p:nvPr>
        </p:nvGraphicFramePr>
        <p:xfrm>
          <a:off x="484505" y="4346575"/>
          <a:ext cx="10789920" cy="2411730"/>
        </p:xfrm>
        <a:graphic>
          <a:graphicData uri="http://schemas.openxmlformats.org/drawingml/2006/table">
            <a:tbl>
              <a:tblPr/>
              <a:tblGrid>
                <a:gridCol w="3470910"/>
                <a:gridCol w="652780"/>
                <a:gridCol w="2017395"/>
                <a:gridCol w="4648835"/>
              </a:tblGrid>
              <a:tr h="609600">
                <a:tc>
                  <a:txBody>
                    <a:bodyPr/>
                    <a:p>
                      <a:pPr indent="0" algn="ctr">
                        <a:buNone/>
                      </a:pPr>
                      <a:r>
                        <a:rPr lang="zh-CN" altLang="en-US" sz="2000" b="0">
                          <a:latin typeface="微软雅黑" panose="020B0503020204020204" charset="-122"/>
                          <a:ea typeface="微软雅黑" panose="020B0503020204020204" charset="-122"/>
                          <a:cs typeface="宋体" panose="02010600030101010101" pitchFamily="2" charset="-122"/>
                        </a:rPr>
                        <a:t>户口是否在学校集体户口</a:t>
                      </a:r>
                      <a:endParaRPr lang="zh-CN" altLang="en-US" sz="2000" b="0">
                        <a:latin typeface="微软雅黑" panose="020B0503020204020204" charset="-122"/>
                        <a:ea typeface="微软雅黑" panose="020B0503020204020204" charset="-122"/>
                        <a:cs typeface="宋体" panose="02010600030101010101" pitchFamily="2" charset="-122"/>
                      </a:endParaRPr>
                    </a:p>
                  </a:txBody>
                  <a:tcPr marL="68580" marR="68580" marT="0" marB="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indent="0">
                        <a:buNone/>
                      </a:pPr>
                      <a:r>
                        <a:rPr lang="en-US" sz="2000" b="0">
                          <a:solidFill>
                            <a:srgbClr val="FF0000"/>
                          </a:solidFill>
                          <a:latin typeface="微软雅黑" panose="020B0503020204020204" charset="-122"/>
                          <a:ea typeface="微软雅黑" panose="020B0503020204020204" charset="-122"/>
                          <a:cs typeface="宋体" panose="02010600030101010101" pitchFamily="2" charset="-122"/>
                        </a:rPr>
                        <a:t> </a:t>
                      </a:r>
                      <a:r>
                        <a:rPr lang="zh-CN" altLang="en-US" sz="2000" b="0">
                          <a:solidFill>
                            <a:srgbClr val="FF0000"/>
                          </a:solidFill>
                          <a:latin typeface="微软雅黑" panose="020B0503020204020204" charset="-122"/>
                          <a:ea typeface="微软雅黑" panose="020B0503020204020204" charset="-122"/>
                          <a:cs typeface="宋体" panose="02010600030101010101" pitchFamily="2" charset="-122"/>
                        </a:rPr>
                        <a:t>是</a:t>
                      </a:r>
                      <a:endParaRPr lang="zh-CN" altLang="en-US" sz="2000" b="0">
                        <a:solidFill>
                          <a:srgbClr val="FF0000"/>
                        </a:solidFill>
                        <a:latin typeface="微软雅黑" panose="020B0503020204020204" charset="-122"/>
                        <a:ea typeface="微软雅黑" panose="020B0503020204020204" charset="-122"/>
                        <a:cs typeface="宋体" panose="02010600030101010101" pitchFamily="2" charset="-122"/>
                      </a:endParaRPr>
                    </a:p>
                  </a:txBody>
                  <a:tcPr marL="68580" marR="68580" marT="0" marB="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indent="0" algn="ctr">
                        <a:buNone/>
                      </a:pPr>
                      <a:r>
                        <a:rPr lang="zh-CN" altLang="en-US" sz="2000" b="0">
                          <a:latin typeface="微软雅黑" panose="020B0503020204020204" charset="-122"/>
                          <a:ea typeface="微软雅黑" panose="020B0503020204020204" charset="-122"/>
                          <a:cs typeface="宋体" panose="02010600030101010101" pitchFamily="2" charset="-122"/>
                        </a:rPr>
                        <a:t>户口迁移地址</a:t>
                      </a:r>
                      <a:endParaRPr lang="zh-CN" altLang="en-US" sz="2000" b="0">
                        <a:latin typeface="微软雅黑" panose="020B0503020204020204" charset="-122"/>
                        <a:ea typeface="微软雅黑" panose="020B0503020204020204" charset="-122"/>
                        <a:cs typeface="宋体" panose="02010600030101010101" pitchFamily="2" charset="-122"/>
                      </a:endParaRPr>
                    </a:p>
                  </a:txBody>
                  <a:tcPr marL="68580" marR="68580" marT="0" marB="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indent="0" algn="ctr">
                        <a:buNone/>
                      </a:pPr>
                      <a:r>
                        <a:rPr lang="zh-CN" altLang="en-US" sz="2000" b="0">
                          <a:latin typeface="微软雅黑" panose="020B0503020204020204" charset="-122"/>
                          <a:ea typeface="微软雅黑" panose="020B0503020204020204" charset="-122"/>
                          <a:cs typeface="宋体" panose="02010600030101010101" pitchFamily="2" charset="-122"/>
                        </a:rPr>
                        <a:t>一般与档案邮寄地址一致</a:t>
                      </a:r>
                      <a:endParaRPr lang="zh-CN" altLang="en-US" sz="2000" b="0">
                        <a:latin typeface="微软雅黑" panose="020B0503020204020204" charset="-122"/>
                        <a:ea typeface="微软雅黑" panose="020B0503020204020204" charset="-122"/>
                        <a:cs typeface="宋体" panose="02010600030101010101" pitchFamily="2" charset="-122"/>
                      </a:endParaRPr>
                    </a:p>
                    <a:p>
                      <a:pPr indent="0" algn="ctr">
                        <a:buNone/>
                      </a:pPr>
                      <a:r>
                        <a:rPr lang="zh-CN" altLang="en-US" sz="2000" b="0">
                          <a:latin typeface="微软雅黑" panose="020B0503020204020204" charset="-122"/>
                          <a:ea typeface="微软雅黑" panose="020B0503020204020204" charset="-122"/>
                          <a:cs typeface="宋体" panose="02010600030101010101" pitchFamily="2" charset="-122"/>
                        </a:rPr>
                        <a:t>特殊情况请询问我校校园安全处</a:t>
                      </a:r>
                      <a:endParaRPr lang="en-US" sz="2000" b="0">
                        <a:latin typeface="微软雅黑" panose="020B0503020204020204" charset="-122"/>
                        <a:ea typeface="微软雅黑" panose="020B0503020204020204" charset="-122"/>
                        <a:cs typeface="宋体" panose="02010600030101010101" pitchFamily="2" charset="-122"/>
                      </a:endParaRPr>
                    </a:p>
                  </a:txBody>
                  <a:tcPr marL="68580" marR="68580" marT="0" marB="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609600">
                <a:tc>
                  <a:txBody>
                    <a:bodyPr/>
                    <a:p>
                      <a:pPr indent="0" algn="ctr">
                        <a:buNone/>
                      </a:pPr>
                      <a:r>
                        <a:rPr lang="zh-CN" altLang="en-US" sz="2000" b="0">
                          <a:latin typeface="微软雅黑" panose="020B0503020204020204" charset="-122"/>
                          <a:ea typeface="微软雅黑" panose="020B0503020204020204" charset="-122"/>
                          <a:cs typeface="宋体" panose="02010600030101010101" pitchFamily="2" charset="-122"/>
                        </a:rPr>
                        <a:t>户口是否在学校集体户口</a:t>
                      </a:r>
                      <a:endParaRPr lang="zh-CN" altLang="en-US" sz="2000" b="0">
                        <a:latin typeface="微软雅黑" panose="020B0503020204020204" charset="-122"/>
                        <a:ea typeface="微软雅黑" panose="020B0503020204020204" charset="-122"/>
                        <a:cs typeface="宋体" panose="02010600030101010101" pitchFamily="2" charset="-122"/>
                      </a:endParaRPr>
                    </a:p>
                  </a:txBody>
                  <a:tcPr marL="68580" marR="68580" marT="0" marB="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indent="0">
                        <a:buNone/>
                      </a:pPr>
                      <a:r>
                        <a:rPr lang="en-US" sz="2000" b="0">
                          <a:solidFill>
                            <a:srgbClr val="FF0000"/>
                          </a:solidFill>
                          <a:latin typeface="微软雅黑" panose="020B0503020204020204" charset="-122"/>
                          <a:ea typeface="微软雅黑" panose="020B0503020204020204" charset="-122"/>
                          <a:cs typeface="宋体" panose="02010600030101010101" pitchFamily="2" charset="-122"/>
                        </a:rPr>
                        <a:t> </a:t>
                      </a:r>
                      <a:r>
                        <a:rPr lang="zh-CN" altLang="en-US" sz="2000" b="0">
                          <a:solidFill>
                            <a:srgbClr val="FF0000"/>
                          </a:solidFill>
                          <a:latin typeface="微软雅黑" panose="020B0503020204020204" charset="-122"/>
                          <a:ea typeface="微软雅黑" panose="020B0503020204020204" charset="-122"/>
                          <a:cs typeface="宋体" panose="02010600030101010101" pitchFamily="2" charset="-122"/>
                        </a:rPr>
                        <a:t>否</a:t>
                      </a:r>
                      <a:endParaRPr lang="zh-CN" altLang="en-US" sz="2000" b="0">
                        <a:solidFill>
                          <a:srgbClr val="FF0000"/>
                        </a:solidFill>
                        <a:latin typeface="微软雅黑" panose="020B0503020204020204" charset="-122"/>
                        <a:ea typeface="微软雅黑" panose="020B0503020204020204" charset="-122"/>
                        <a:cs typeface="宋体" panose="02010600030101010101" pitchFamily="2" charset="-122"/>
                      </a:endParaRPr>
                    </a:p>
                  </a:txBody>
                  <a:tcPr marL="68580" marR="68580" marT="0" marB="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indent="0" algn="ctr">
                        <a:buNone/>
                      </a:pPr>
                      <a:r>
                        <a:rPr lang="zh-CN" altLang="en-US" sz="2000" b="0">
                          <a:latin typeface="微软雅黑" panose="020B0503020204020204" charset="-122"/>
                          <a:ea typeface="微软雅黑" panose="020B0503020204020204" charset="-122"/>
                          <a:cs typeface="宋体" panose="02010600030101010101" pitchFamily="2" charset="-122"/>
                        </a:rPr>
                        <a:t>户口迁移地址</a:t>
                      </a:r>
                      <a:endParaRPr lang="zh-CN" altLang="en-US" sz="2000" b="0">
                        <a:latin typeface="微软雅黑" panose="020B0503020204020204" charset="-122"/>
                        <a:ea typeface="微软雅黑" panose="020B0503020204020204" charset="-122"/>
                        <a:cs typeface="宋体" panose="02010600030101010101" pitchFamily="2" charset="-122"/>
                      </a:endParaRPr>
                    </a:p>
                  </a:txBody>
                  <a:tcPr marL="68580" marR="68580" marT="0" marB="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indent="0" algn="ctr">
                        <a:buNone/>
                      </a:pPr>
                      <a:r>
                        <a:rPr lang="zh-CN" altLang="en-US" sz="2000" b="0">
                          <a:latin typeface="微软雅黑" panose="020B0503020204020204" charset="-122"/>
                          <a:ea typeface="微软雅黑" panose="020B0503020204020204" charset="-122"/>
                          <a:cs typeface="宋体" panose="02010600030101010101" pitchFamily="2" charset="-122"/>
                        </a:rPr>
                        <a:t>无</a:t>
                      </a:r>
                      <a:r>
                        <a:rPr lang="en-US" sz="2000" b="0">
                          <a:latin typeface="微软雅黑" panose="020B0503020204020204" charset="-122"/>
                          <a:ea typeface="微软雅黑" panose="020B0503020204020204" charset="-122"/>
                          <a:cs typeface="宋体" panose="02010600030101010101" pitchFamily="2" charset="-122"/>
                        </a:rPr>
                        <a:t> </a:t>
                      </a:r>
                      <a:endParaRPr lang="en-US" sz="2000" b="0">
                        <a:latin typeface="微软雅黑" panose="020B0503020204020204" charset="-122"/>
                        <a:ea typeface="微软雅黑" panose="020B0503020204020204" charset="-122"/>
                        <a:cs typeface="宋体" panose="02010600030101010101" pitchFamily="2" charset="-122"/>
                      </a:endParaRPr>
                    </a:p>
                  </a:txBody>
                  <a:tcPr marL="68580" marR="68580" marT="0" marB="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bl>
          </a:graphicData>
        </a:graphic>
      </p:graphicFrame>
      <p:sp>
        <p:nvSpPr>
          <p:cNvPr id="8" name="文本框 7"/>
          <p:cNvSpPr txBox="1"/>
          <p:nvPr>
            <p:custDataLst>
              <p:tags r:id="rId3"/>
            </p:custDataLst>
          </p:nvPr>
        </p:nvSpPr>
        <p:spPr>
          <a:xfrm>
            <a:off x="259715" y="824230"/>
            <a:ext cx="6725920" cy="963930"/>
          </a:xfrm>
          <a:prstGeom prst="rect">
            <a:avLst/>
          </a:prstGeom>
          <a:noFill/>
        </p:spPr>
        <p:txBody>
          <a:bodyPr wrap="square" rtlCol="0" anchor="t">
            <a:noAutofit/>
          </a:bodyPr>
          <a:p>
            <a:pPr indent="0">
              <a:lnSpc>
                <a:spcPct val="150000"/>
              </a:lnSpc>
            </a:pPr>
            <a:r>
              <a:rPr lang="zh-CN" b="1">
                <a:latin typeface="Calibri" panose="020F0502020204030204" charset="0"/>
                <a:ea typeface="宋体" panose="02010600030101010101" pitchFamily="2" charset="-122"/>
                <a:sym typeface="+mn-ea"/>
              </a:rPr>
              <a:t>（</a:t>
            </a:r>
            <a:r>
              <a:rPr lang="en-US" altLang="zh-CN" b="1">
                <a:latin typeface="Calibri" panose="020F0502020204030204" charset="0"/>
                <a:ea typeface="宋体" panose="02010600030101010101" pitchFamily="2" charset="-122"/>
                <a:sym typeface="+mn-ea"/>
              </a:rPr>
              <a:t>1</a:t>
            </a:r>
            <a:r>
              <a:rPr lang="zh-CN" altLang="en-US" b="1">
                <a:latin typeface="Calibri" panose="020F0502020204030204" charset="0"/>
                <a:ea typeface="宋体" panose="02010600030101010101" pitchFamily="2" charset="-122"/>
                <a:sym typeface="+mn-ea"/>
              </a:rPr>
              <a:t>）</a:t>
            </a:r>
            <a:r>
              <a:rPr lang="zh-CN" b="1">
                <a:latin typeface="Calibri" panose="020F0502020204030204" charset="0"/>
                <a:ea typeface="宋体" panose="02010600030101010101" pitchFamily="2" charset="-122"/>
                <a:sym typeface="+mn-ea"/>
              </a:rPr>
              <a:t>博士研究生</a:t>
            </a:r>
            <a:r>
              <a:rPr lang="en-US" altLang="zh-CN" b="1">
                <a:latin typeface="Calibri" panose="020F0502020204030204" charset="0"/>
                <a:ea typeface="宋体" panose="02010600030101010101" pitchFamily="2" charset="-122"/>
                <a:sym typeface="+mn-ea"/>
              </a:rPr>
              <a:t> “</a:t>
            </a:r>
            <a:r>
              <a:rPr lang="zh-CN" altLang="en-US" b="1">
                <a:latin typeface="Calibri" panose="020F0502020204030204" charset="0"/>
                <a:ea typeface="宋体" panose="02010600030101010101" pitchFamily="2" charset="-122"/>
                <a:sym typeface="+mn-ea"/>
              </a:rPr>
              <a:t>先落户后就业</a:t>
            </a:r>
            <a:r>
              <a:rPr lang="en-US" altLang="zh-CN" b="1">
                <a:latin typeface="Calibri" panose="020F0502020204030204" charset="0"/>
                <a:ea typeface="宋体" panose="02010600030101010101" pitchFamily="2" charset="-122"/>
                <a:sym typeface="+mn-ea"/>
              </a:rPr>
              <a:t>”</a:t>
            </a:r>
            <a:r>
              <a:rPr lang="zh-CN" altLang="en-US" b="1">
                <a:latin typeface="Calibri" panose="020F0502020204030204" charset="0"/>
                <a:ea typeface="宋体" panose="02010600030101010101" pitchFamily="2" charset="-122"/>
                <a:sym typeface="+mn-ea"/>
              </a:rPr>
              <a:t>，详见毕业生手册</a:t>
            </a:r>
            <a:r>
              <a:rPr lang="en-US" altLang="zh-CN" b="1">
                <a:latin typeface="Calibri" panose="020F0502020204030204" charset="0"/>
                <a:ea typeface="宋体" panose="02010600030101010101" pitchFamily="2" charset="-122"/>
                <a:sym typeface="+mn-ea"/>
              </a:rPr>
              <a:t>P27</a:t>
            </a:r>
            <a:endParaRPr lang="en-US" altLang="zh-CN" b="1">
              <a:latin typeface="Calibri" panose="020F0502020204030204" charset="0"/>
              <a:ea typeface="宋体" panose="02010600030101010101" pitchFamily="2" charset="-122"/>
              <a:sym typeface="+mn-ea"/>
            </a:endParaRPr>
          </a:p>
          <a:p>
            <a:pPr indent="0">
              <a:lnSpc>
                <a:spcPct val="150000"/>
              </a:lnSpc>
            </a:pPr>
            <a:r>
              <a:rPr lang="en-US" altLang="zh-CN" b="1">
                <a:latin typeface="Calibri" panose="020F0502020204030204" charset="0"/>
                <a:ea typeface="宋体" panose="02010600030101010101" pitchFamily="2" charset="-122"/>
                <a:sym typeface="+mn-ea"/>
              </a:rPr>
              <a:t>           </a:t>
            </a:r>
            <a:r>
              <a:rPr lang="zh-CN" altLang="en-US" b="1">
                <a:latin typeface="Calibri" panose="020F0502020204030204" charset="0"/>
                <a:ea typeface="宋体" panose="02010600030101010101" pitchFamily="2" charset="-122"/>
                <a:sym typeface="+mn-ea"/>
              </a:rPr>
              <a:t>档案信息填写接收函所写内容，户口同地址</a:t>
            </a:r>
            <a:endParaRPr lang="en-US" altLang="zh-CN" b="1">
              <a:latin typeface="Calibri" panose="020F0502020204030204" charset="0"/>
              <a:ea typeface="宋体" panose="02010600030101010101" pitchFamily="2" charset="-122"/>
              <a:sym typeface="+mn-ea"/>
            </a:endParaRPr>
          </a:p>
          <a:p>
            <a:pPr indent="0"/>
            <a:endParaRPr lang="en-US" altLang="zh-CN" b="1">
              <a:latin typeface="Calibri" panose="020F0502020204030204" charset="0"/>
              <a:ea typeface="宋体" panose="02010600030101010101" pitchFamily="2" charset="-122"/>
              <a:sym typeface="+mn-ea"/>
            </a:endParaRPr>
          </a:p>
        </p:txBody>
      </p:sp>
      <p:sp>
        <p:nvSpPr>
          <p:cNvPr id="11" name="文本框 10"/>
          <p:cNvSpPr txBox="1"/>
          <p:nvPr>
            <p:custDataLst>
              <p:tags r:id="rId4"/>
            </p:custDataLst>
          </p:nvPr>
        </p:nvSpPr>
        <p:spPr>
          <a:xfrm>
            <a:off x="484505" y="1797685"/>
            <a:ext cx="7762875" cy="1337945"/>
          </a:xfrm>
          <a:prstGeom prst="rect">
            <a:avLst/>
          </a:prstGeom>
          <a:noFill/>
        </p:spPr>
        <p:txBody>
          <a:bodyPr wrap="square" rtlCol="0" anchor="t">
            <a:spAutoFit/>
          </a:bodyPr>
          <a:p>
            <a:pPr indent="0">
              <a:lnSpc>
                <a:spcPct val="150000"/>
              </a:lnSpc>
            </a:pPr>
            <a:r>
              <a:rPr lang="zh-CN" b="1">
                <a:latin typeface="Calibri" panose="020F0502020204030204" charset="0"/>
                <a:ea typeface="宋体" panose="02010600030101010101" pitchFamily="2" charset="-122"/>
                <a:sym typeface="+mn-ea"/>
              </a:rPr>
              <a:t>（</a:t>
            </a:r>
            <a:r>
              <a:rPr lang="en-US" altLang="zh-CN" b="1">
                <a:latin typeface="Calibri" panose="020F0502020204030204" charset="0"/>
                <a:ea typeface="宋体" panose="02010600030101010101" pitchFamily="2" charset="-122"/>
                <a:sym typeface="+mn-ea"/>
              </a:rPr>
              <a:t>2</a:t>
            </a:r>
            <a:r>
              <a:rPr lang="zh-CN" altLang="en-US" b="1">
                <a:latin typeface="Calibri" panose="020F0502020204030204" charset="0"/>
                <a:ea typeface="宋体" panose="02010600030101010101" pitchFamily="2" charset="-122"/>
                <a:sym typeface="+mn-ea"/>
              </a:rPr>
              <a:t>）</a:t>
            </a:r>
            <a:r>
              <a:rPr lang="zh-CN" b="1">
                <a:latin typeface="Calibri" panose="020F0502020204030204" charset="0"/>
                <a:ea typeface="宋体" panose="02010600030101010101" pitchFamily="2" charset="-122"/>
                <a:sym typeface="+mn-ea"/>
              </a:rPr>
              <a:t>研究生买房</a:t>
            </a:r>
            <a:r>
              <a:rPr lang="en-US" altLang="zh-CN" b="1">
                <a:latin typeface="Calibri" panose="020F0502020204030204" charset="0"/>
                <a:ea typeface="宋体" panose="02010600030101010101" pitchFamily="2" charset="-122"/>
                <a:sym typeface="+mn-ea"/>
              </a:rPr>
              <a:t> “</a:t>
            </a:r>
            <a:r>
              <a:rPr lang="zh-CN" altLang="en-US" b="1">
                <a:latin typeface="Calibri" panose="020F0502020204030204" charset="0"/>
                <a:ea typeface="宋体" panose="02010600030101010101" pitchFamily="2" charset="-122"/>
                <a:sym typeface="+mn-ea"/>
              </a:rPr>
              <a:t>落户</a:t>
            </a:r>
            <a:r>
              <a:rPr lang="en-US" altLang="zh-CN" b="1">
                <a:latin typeface="Calibri" panose="020F0502020204030204" charset="0"/>
                <a:ea typeface="宋体" panose="02010600030101010101" pitchFamily="2" charset="-122"/>
                <a:sym typeface="+mn-ea"/>
              </a:rPr>
              <a:t>”</a:t>
            </a:r>
            <a:endParaRPr lang="en-US" altLang="zh-CN" b="1">
              <a:latin typeface="Calibri" panose="020F0502020204030204" charset="0"/>
              <a:ea typeface="宋体" panose="02010600030101010101" pitchFamily="2" charset="-122"/>
              <a:sym typeface="+mn-ea"/>
            </a:endParaRPr>
          </a:p>
          <a:p>
            <a:pPr indent="0">
              <a:lnSpc>
                <a:spcPct val="150000"/>
              </a:lnSpc>
            </a:pPr>
            <a:r>
              <a:rPr lang="en-US" altLang="zh-CN" b="1">
                <a:latin typeface="Calibri" panose="020F0502020204030204" charset="0"/>
                <a:ea typeface="宋体" panose="02010600030101010101" pitchFamily="2" charset="-122"/>
                <a:sym typeface="+mn-ea"/>
              </a:rPr>
              <a:t>  </a:t>
            </a:r>
            <a:r>
              <a:rPr lang="zh-CN" altLang="en-US" b="1">
                <a:latin typeface="Calibri" panose="020F0502020204030204" charset="0"/>
                <a:ea typeface="宋体" panose="02010600030101010101" pitchFamily="2" charset="-122"/>
                <a:sym typeface="+mn-ea"/>
              </a:rPr>
              <a:t>档案信息填写房子所在区人才市场信息，户口咨询</a:t>
            </a:r>
            <a:r>
              <a:rPr lang="zh-CN" altLang="en-US" b="1">
                <a:latin typeface="Calibri" panose="020F0502020204030204" charset="0"/>
                <a:ea typeface="宋体" panose="02010600030101010101" pitchFamily="2" charset="-122"/>
                <a:sym typeface="+mn-ea"/>
              </a:rPr>
              <a:t>房子所在区</a:t>
            </a:r>
            <a:r>
              <a:rPr lang="zh-CN" altLang="en-US" b="1">
                <a:latin typeface="Calibri" panose="020F0502020204030204" charset="0"/>
                <a:ea typeface="宋体" panose="02010600030101010101" pitchFamily="2" charset="-122"/>
                <a:sym typeface="+mn-ea"/>
              </a:rPr>
              <a:t>派出所</a:t>
            </a:r>
            <a:endParaRPr lang="zh-CN" altLang="en-US" b="1">
              <a:latin typeface="Calibri" panose="020F0502020204030204" charset="0"/>
              <a:ea typeface="宋体" panose="02010600030101010101" pitchFamily="2" charset="-122"/>
              <a:sym typeface="+mn-ea"/>
            </a:endParaRPr>
          </a:p>
          <a:p>
            <a:pPr indent="0">
              <a:lnSpc>
                <a:spcPct val="150000"/>
              </a:lnSpc>
            </a:pPr>
            <a:r>
              <a:rPr lang="en-US" altLang="zh-CN" b="1">
                <a:latin typeface="Calibri" panose="020F0502020204030204" charset="0"/>
                <a:ea typeface="宋体" panose="02010600030101010101" pitchFamily="2" charset="-122"/>
                <a:sym typeface="+mn-ea"/>
              </a:rPr>
              <a:t>   </a:t>
            </a:r>
            <a:r>
              <a:rPr lang="zh-CN" altLang="en-US" b="1">
                <a:latin typeface="Calibri" panose="020F0502020204030204" charset="0"/>
                <a:ea typeface="宋体" panose="02010600030101010101" pitchFamily="2" charset="-122"/>
                <a:sym typeface="+mn-ea"/>
              </a:rPr>
              <a:t>附件上传房产证照片（本人购房，属性：住宅）</a:t>
            </a:r>
            <a:endParaRPr lang="zh-CN" altLang="en-US" b="1">
              <a:latin typeface="Calibri" panose="020F0502020204030204" charset="0"/>
              <a:ea typeface="宋体" panose="02010600030101010101" pitchFamily="2" charset="-122"/>
              <a:sym typeface="+mn-ea"/>
            </a:endParaRPr>
          </a:p>
        </p:txBody>
      </p:sp>
      <p:sp>
        <p:nvSpPr>
          <p:cNvPr id="12" name="标题 1"/>
          <p:cNvSpPr>
            <a:spLocks noGrp="1"/>
          </p:cNvSpPr>
          <p:nvPr>
            <p:custDataLst>
              <p:tags r:id="rId5"/>
            </p:custDataLst>
          </p:nvPr>
        </p:nvSpPr>
        <p:spPr>
          <a:xfrm>
            <a:off x="484575" y="356940"/>
            <a:ext cx="10969200" cy="705600"/>
          </a:xfrm>
          <a:prstGeom prst="rect">
            <a:avLst/>
          </a:prstGeom>
        </p:spPr>
        <p:txBody>
          <a:bodyPr vert="horz" lIns="90000" tIns="46800" rIns="90000" bIns="46800" rtlCol="0" anchor="ctr" anchorCtr="0">
            <a:normAutofit/>
          </a:bodyPr>
          <a:lst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mj-lt"/>
                <a:ea typeface="+mj-ea"/>
                <a:cs typeface="+mj-cs"/>
              </a:defRPr>
            </a:lvl1pPr>
          </a:lstStyle>
          <a:p>
            <a:r>
              <a:rPr lang="en-US" altLang="zh-CN" sz="2000"/>
              <a:t>3</a:t>
            </a:r>
            <a:r>
              <a:rPr lang="zh-CN" altLang="en-US" sz="2000"/>
              <a:t>、研究生落档案派遣户方案</a:t>
            </a:r>
            <a:endParaRPr lang="zh-CN" altLang="en-US" sz="2000"/>
          </a:p>
        </p:txBody>
      </p:sp>
    </p:spTree>
    <p:custDataLst>
      <p:tags r:id="rId6"/>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文本框 5"/>
          <p:cNvSpPr txBox="1"/>
          <p:nvPr>
            <p:custDataLst>
              <p:tags r:id="rId1"/>
            </p:custDataLst>
          </p:nvPr>
        </p:nvSpPr>
        <p:spPr>
          <a:xfrm>
            <a:off x="395605" y="1218565"/>
            <a:ext cx="11297920" cy="5524500"/>
          </a:xfrm>
          <a:prstGeom prst="rect">
            <a:avLst/>
          </a:prstGeom>
          <a:noFill/>
        </p:spPr>
        <p:txBody>
          <a:bodyPr wrap="square" rtlCol="0">
            <a:noAutofit/>
          </a:bodyPr>
          <a:p>
            <a:pPr>
              <a:lnSpc>
                <a:spcPct val="150000"/>
              </a:lnSpc>
            </a:pPr>
            <a:r>
              <a:rPr lang="en-US" altLang="zh-CN" sz="2000" b="1">
                <a:latin typeface="Calibri" panose="020F0502020204030204" charset="0"/>
                <a:ea typeface="宋体" panose="02010600030101010101" pitchFamily="2" charset="-122"/>
                <a:sym typeface="+mn-ea"/>
              </a:rPr>
              <a:t>1</a:t>
            </a:r>
            <a:r>
              <a:rPr lang="zh-CN" altLang="en-US" sz="2000" b="1">
                <a:latin typeface="Calibri" panose="020F0502020204030204" charset="0"/>
                <a:ea typeface="宋体" panose="02010600030101010101" pitchFamily="2" charset="-122"/>
                <a:sym typeface="+mn-ea"/>
              </a:rPr>
              <a:t>、</a:t>
            </a:r>
            <a:r>
              <a:rPr lang="zh-CN" sz="2000" b="1">
                <a:latin typeface="Calibri" panose="020F0502020204030204" charset="0"/>
                <a:ea typeface="宋体" panose="02010600030101010101" pitchFamily="2" charset="-122"/>
                <a:sym typeface="+mn-ea"/>
              </a:rPr>
              <a:t>自由职业、</a:t>
            </a:r>
            <a:r>
              <a:rPr lang="zh-CN" sz="2000" b="1">
                <a:latin typeface="Calibri" panose="020F0502020204030204" charset="0"/>
                <a:ea typeface="宋体" panose="02010600030101010101" pitchFamily="2" charset="-122"/>
                <a:sym typeface="+mn-ea"/>
              </a:rPr>
              <a:t>自主创业（未向工商管理部门注册登记）</a:t>
            </a:r>
            <a:endParaRPr lang="zh-CN" altLang="en-US" sz="2000" b="1">
              <a:latin typeface="Calibri" panose="020F0502020204030204" charset="0"/>
              <a:ea typeface="宋体" panose="02010600030101010101" pitchFamily="2" charset="-122"/>
            </a:endParaRPr>
          </a:p>
          <a:p>
            <a:pPr>
              <a:lnSpc>
                <a:spcPct val="150000"/>
              </a:lnSpc>
            </a:pPr>
            <a:r>
              <a:rPr lang="zh-CN" altLang="en-US" sz="2000"/>
              <a:t>附件</a:t>
            </a:r>
            <a:r>
              <a:rPr lang="en-US" altLang="zh-CN" sz="2000"/>
              <a:t>5</a:t>
            </a:r>
            <a:r>
              <a:rPr lang="zh-CN" altLang="en-US" sz="2000"/>
              <a:t>：普通高校毕业生灵活就业登记表、</a:t>
            </a:r>
            <a:endParaRPr lang="zh-CN" altLang="en-US" sz="2000"/>
          </a:p>
          <a:p>
            <a:pPr>
              <a:lnSpc>
                <a:spcPct val="150000"/>
              </a:lnSpc>
            </a:pPr>
            <a:r>
              <a:rPr lang="zh-CN" altLang="en-US" sz="2000"/>
              <a:t>相关收入材料（银行流水、微信支付宝接单截图、合同等）</a:t>
            </a:r>
            <a:endParaRPr lang="zh-CN" altLang="en-US" sz="2000"/>
          </a:p>
          <a:p>
            <a:pPr>
              <a:lnSpc>
                <a:spcPct val="150000"/>
              </a:lnSpc>
            </a:pPr>
            <a:endParaRPr lang="zh-CN" altLang="en-US" sz="2000"/>
          </a:p>
          <a:p>
            <a:pPr>
              <a:lnSpc>
                <a:spcPct val="150000"/>
              </a:lnSpc>
            </a:pPr>
            <a:r>
              <a:rPr lang="en-US" altLang="zh-CN" sz="2000" b="1">
                <a:latin typeface="Calibri" panose="020F0502020204030204" charset="0"/>
                <a:ea typeface="宋体" panose="02010600030101010101" pitchFamily="2" charset="-122"/>
                <a:sym typeface="+mn-ea"/>
              </a:rPr>
              <a:t>2</a:t>
            </a:r>
            <a:r>
              <a:rPr lang="zh-CN" altLang="en-US" sz="2000" b="1">
                <a:latin typeface="Calibri" panose="020F0502020204030204" charset="0"/>
                <a:ea typeface="宋体" panose="02010600030101010101" pitchFamily="2" charset="-122"/>
                <a:sym typeface="+mn-ea"/>
              </a:rPr>
              <a:t>、</a:t>
            </a:r>
            <a:r>
              <a:rPr lang="zh-CN" sz="2000" b="1">
                <a:latin typeface="Calibri" panose="020F0502020204030204" charset="0"/>
                <a:ea typeface="宋体" panose="02010600030101010101" pitchFamily="2" charset="-122"/>
                <a:sym typeface="+mn-ea"/>
              </a:rPr>
              <a:t>出国、出境（必上传）</a:t>
            </a:r>
            <a:endParaRPr lang="zh-CN" sz="2000" b="1">
              <a:latin typeface="Calibri" panose="020F0502020204030204" charset="0"/>
              <a:ea typeface="宋体" panose="02010600030101010101" pitchFamily="2" charset="-122"/>
              <a:sym typeface="+mn-ea"/>
            </a:endParaRPr>
          </a:p>
          <a:p>
            <a:pPr>
              <a:lnSpc>
                <a:spcPct val="150000"/>
              </a:lnSpc>
            </a:pPr>
            <a:r>
              <a:rPr lang="zh-CN" altLang="en-US" sz="2000">
                <a:sym typeface="+mn-ea"/>
              </a:rPr>
              <a:t>offer</a:t>
            </a:r>
            <a:endParaRPr lang="zh-CN" altLang="en-US" sz="2000">
              <a:sym typeface="+mn-ea"/>
            </a:endParaRPr>
          </a:p>
          <a:p>
            <a:pPr>
              <a:lnSpc>
                <a:spcPct val="150000"/>
              </a:lnSpc>
            </a:pPr>
            <a:endParaRPr lang="zh-CN" altLang="en-US" sz="2000">
              <a:sym typeface="+mn-ea"/>
            </a:endParaRPr>
          </a:p>
          <a:p>
            <a:pPr>
              <a:lnSpc>
                <a:spcPct val="150000"/>
              </a:lnSpc>
            </a:pPr>
            <a:r>
              <a:rPr lang="en-US" altLang="zh-CN" sz="2000" b="1">
                <a:latin typeface="Calibri" panose="020F0502020204030204" charset="0"/>
                <a:ea typeface="宋体" panose="02010600030101010101" pitchFamily="2" charset="-122"/>
                <a:sym typeface="+mn-ea"/>
              </a:rPr>
              <a:t>3</a:t>
            </a:r>
            <a:r>
              <a:rPr lang="zh-CN" altLang="en-US" sz="2000" b="1">
                <a:latin typeface="Calibri" panose="020F0502020204030204" charset="0"/>
                <a:ea typeface="宋体" panose="02010600030101010101" pitchFamily="2" charset="-122"/>
                <a:sym typeface="+mn-ea"/>
              </a:rPr>
              <a:t>、</a:t>
            </a:r>
            <a:r>
              <a:rPr lang="zh-CN" sz="2000" b="1">
                <a:latin typeface="Calibri" panose="020F0502020204030204" charset="0"/>
                <a:ea typeface="宋体" panose="02010600030101010101" pitchFamily="2" charset="-122"/>
                <a:sym typeface="+mn-ea"/>
              </a:rPr>
              <a:t>升学—研究生（校内、校外）</a:t>
            </a:r>
            <a:endParaRPr lang="zh-CN" sz="2000" b="1">
              <a:latin typeface="Calibri" panose="020F0502020204030204" charset="0"/>
              <a:ea typeface="宋体" panose="02010600030101010101" pitchFamily="2" charset="-122"/>
              <a:sym typeface="+mn-ea"/>
            </a:endParaRPr>
          </a:p>
          <a:p>
            <a:pPr>
              <a:lnSpc>
                <a:spcPct val="150000"/>
              </a:lnSpc>
            </a:pPr>
            <a:r>
              <a:rPr lang="zh-CN" altLang="en-US" sz="2000">
                <a:sym typeface="+mn-ea"/>
              </a:rPr>
              <a:t>调档函</a:t>
            </a:r>
            <a:endParaRPr lang="zh-CN" altLang="en-US" sz="2000">
              <a:sym typeface="+mn-ea"/>
            </a:endParaRPr>
          </a:p>
          <a:p>
            <a:pPr>
              <a:lnSpc>
                <a:spcPct val="150000"/>
              </a:lnSpc>
            </a:pPr>
            <a:endParaRPr lang="zh-CN" altLang="en-US" sz="2000" b="1">
              <a:latin typeface="Calibri" panose="020F0502020204030204" charset="0"/>
              <a:ea typeface="宋体" panose="02010600030101010101" pitchFamily="2" charset="-122"/>
              <a:sym typeface="+mn-ea"/>
            </a:endParaRPr>
          </a:p>
          <a:p>
            <a:pPr>
              <a:lnSpc>
                <a:spcPct val="150000"/>
              </a:lnSpc>
            </a:pPr>
            <a:endParaRPr lang="zh-CN" altLang="en-US" sz="2000"/>
          </a:p>
        </p:txBody>
      </p:sp>
      <p:sp>
        <p:nvSpPr>
          <p:cNvPr id="7" name="文本框 6"/>
          <p:cNvSpPr txBox="1"/>
          <p:nvPr>
            <p:custDataLst>
              <p:tags r:id="rId2"/>
            </p:custDataLst>
          </p:nvPr>
        </p:nvSpPr>
        <p:spPr>
          <a:xfrm>
            <a:off x="395605" y="578485"/>
            <a:ext cx="6096000" cy="553085"/>
          </a:xfrm>
          <a:prstGeom prst="rect">
            <a:avLst/>
          </a:prstGeom>
          <a:noFill/>
        </p:spPr>
        <p:txBody>
          <a:bodyPr wrap="square" rtlCol="0" anchor="t">
            <a:spAutoFit/>
          </a:bodyPr>
          <a:p>
            <a:pPr>
              <a:lnSpc>
                <a:spcPct val="150000"/>
              </a:lnSpc>
            </a:pPr>
            <a:r>
              <a:rPr lang="zh-CN" altLang="en-US" sz="2000">
                <a:sym typeface="+mn-ea"/>
              </a:rPr>
              <a:t>第四步：上传附件</a:t>
            </a:r>
            <a:endParaRPr lang="zh-CN" altLang="en-US" sz="2000">
              <a:sym typeface="+mn-ea"/>
            </a:endParaRPr>
          </a:p>
        </p:txBody>
      </p:sp>
    </p:spTree>
    <p:custDataLst>
      <p:tags r:id="rId3"/>
    </p:custDataLst>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176"/>
  <p:tag name="KSO_WM_TEMPLATE_MASTER_TYPE" val="0"/>
  <p:tag name="KSO_WM_TEMPLATE_COLOR_TYPE" val="1"/>
  <p:tag name="KSO_WM_UNIT_SHOW_EDIT_AREA_INDICATION" val="1"/>
</p:tagLst>
</file>

<file path=ppt/tags/tag63.xml><?xml version="1.0" encoding="utf-8"?>
<p:tagLst xmlns:p="http://schemas.openxmlformats.org/presentationml/2006/main">
  <p:tag name="KSO_WM_UNIT_ISCONTENTSTITLE" val="0"/>
  <p:tag name="KSO_WM_UNIT_ISNUMDGMTITLE" val="0"/>
  <p:tag name="KSO_WM_UNIT_NOCLEAR" val="0"/>
  <p:tag name="KSO_WM_UNIT_SHOW_EDIT_AREA_INDICATION" val="1"/>
  <p:tag name="KSO_WM_UNIT_VALUE" val="28"/>
  <p:tag name="KSO_WM_UNIT_HIGHLIGHT" val="0"/>
  <p:tag name="KSO_WM_UNIT_COMPATIBLE" val="0"/>
  <p:tag name="KSO_WM_UNIT_DIAGRAM_ISNUMVISUAL" val="0"/>
  <p:tag name="KSO_WM_UNIT_DIAGRAM_ISREFERUNIT" val="0"/>
  <p:tag name="KSO_WM_UNIT_TYPE" val="a"/>
  <p:tag name="KSO_WM_UNIT_INDEX" val="1"/>
  <p:tag name="KSO_WM_UNIT_ID" val="custom20205176_1*a*1"/>
  <p:tag name="KSO_WM_TEMPLATE_CATEGORY" val="custom"/>
  <p:tag name="KSO_WM_TEMPLATE_INDEX" val="20205176"/>
  <p:tag name="KSO_WM_UNIT_LAYERLEVEL" val="1"/>
  <p:tag name="KSO_WM_TAG_VERSION" val="1.0"/>
  <p:tag name="KSO_WM_BEAUTIFY_FLAG" val="#wm#"/>
</p:tagLst>
</file>

<file path=ppt/tags/tag64.xml><?xml version="1.0" encoding="utf-8"?>
<p:tagLst xmlns:p="http://schemas.openxmlformats.org/presentationml/2006/main">
  <p:tag name="KSO_WM_UNIT_ISCONTENTSTITLE" val="0"/>
  <p:tag name="KSO_WM_UNIT_ISNUMDGMTITLE" val="0"/>
  <p:tag name="KSO_WM_UNIT_NOCLEAR" val="0"/>
  <p:tag name="KSO_WM_UNIT_SHOW_EDIT_AREA_INDICATION" val="1"/>
  <p:tag name="KSO_WM_UNIT_VALUE" val="111"/>
  <p:tag name="KSO_WM_UNIT_HIGHLIGHT" val="0"/>
  <p:tag name="KSO_WM_UNIT_COMPATIBLE" val="0"/>
  <p:tag name="KSO_WM_UNIT_DIAGRAM_ISNUMVISUAL" val="0"/>
  <p:tag name="KSO_WM_UNIT_DIAGRAM_ISREFERUNIT" val="0"/>
  <p:tag name="KSO_WM_UNIT_TYPE" val="b"/>
  <p:tag name="KSO_WM_UNIT_INDEX" val="1"/>
  <p:tag name="KSO_WM_UNIT_ID" val="custom20205176_1*b*1"/>
  <p:tag name="KSO_WM_TEMPLATE_CATEGORY" val="custom"/>
  <p:tag name="KSO_WM_TEMPLATE_INDEX" val="20205176"/>
  <p:tag name="KSO_WM_UNIT_LAYERLEVEL" val="1"/>
  <p:tag name="KSO_WM_TAG_VERSION" val="1.0"/>
  <p:tag name="KSO_WM_BEAUTIFY_FLAG" val="#wm#"/>
</p:tagLst>
</file>

<file path=ppt/tags/tag65.xml><?xml version="1.0" encoding="utf-8"?>
<p:tagLst xmlns:p="http://schemas.openxmlformats.org/presentationml/2006/main">
  <p:tag name="KSO_WM_SLIDE_ID" val="custom20205176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176"/>
  <p:tag name="KSO_WM_SLIDE_LAYOUT" val="a_b"/>
  <p:tag name="KSO_WM_SLIDE_LAYOUT_CNT" val="1_1"/>
  <p:tag name="KSO_WM_UNIT_SHOW_EDIT_AREA_INDICATION" val="1"/>
  <p:tag name="KSO_WM_TEMPLATE_THUMBS_INDEX" val="1、4、7、12、13、14、15、16、17、18、20、24、25、28、33、36、40、43、44"/>
</p:tagLst>
</file>

<file path=ppt/tags/tag66.xml><?xml version="1.0" encoding="utf-8"?>
<p:tagLst xmlns:p="http://schemas.openxmlformats.org/presentationml/2006/main">
  <p:tag name="KSO_WM_BEAUTIFY_FLAG" val="#wm#"/>
  <p:tag name="KSO_WM_TEMPLATE_CATEGORY" val="custom"/>
  <p:tag name="KSO_WM_TEMPLATE_INDEX" val="20205176"/>
</p:tagLst>
</file>

<file path=ppt/tags/tag67.xml><?xml version="1.0" encoding="utf-8"?>
<p:tagLst xmlns:p="http://schemas.openxmlformats.org/presentationml/2006/main">
  <p:tag name="KSO_WM_UNIT_TABLE_BEAUTIFY" val="smartTable{20798df5-376e-43cf-82b7-93961eb5d502}"/>
  <p:tag name="TABLE_ENDDRAG_ORIGIN_RECT" val="802*326"/>
  <p:tag name="TABLE_ENDDRAG_RECT" val="45*95*802*326"/>
</p:tagLst>
</file>

<file path=ppt/tags/tag68.xml><?xml version="1.0" encoding="utf-8"?>
<p:tagLst xmlns:p="http://schemas.openxmlformats.org/presentationml/2006/main">
  <p:tag name="KSO_WM_BEAUTIFY_FLAG" val="#wm#"/>
  <p:tag name="KSO_WM_TEMPLATE_CATEGORY" val="custom"/>
  <p:tag name="KSO_WM_TEMPLATE_INDEX" val="20205176"/>
</p:tagLst>
</file>

<file path=ppt/tags/tag69.xml><?xml version="1.0" encoding="utf-8"?>
<p:tagLst xmlns:p="http://schemas.openxmlformats.org/presentationml/2006/main">
  <p:tag name="KSO_WM_UNIT_TABLE_BEAUTIFY" val="smartTable{59ffa35b-c645-40fc-88af-2eef005a8794}"/>
  <p:tag name="TABLE_ENDDRAG_ORIGIN_RECT" val="849*152"/>
  <p:tag name="TABLE_ENDDRAG_RECT" val="79*194*849*152"/>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0.xml><?xml version="1.0" encoding="utf-8"?>
<p:tagLst xmlns:p="http://schemas.openxmlformats.org/presentationml/2006/main">
  <p:tag name="KSO_WM_UNIT_TABLE_BEAUTIFY" val="smartTable{0e950faf-3017-4408-b005-f9a4a434f861}"/>
  <p:tag name="TABLE_ENDDRAG_ORIGIN_RECT" val="913*274"/>
  <p:tag name="TABLE_ENDDRAG_RECT" val="30*241*913*274"/>
</p:tagLst>
</file>

<file path=ppt/tags/tag71.xml><?xml version="1.0" encoding="utf-8"?>
<p:tagLst xmlns:p="http://schemas.openxmlformats.org/presentationml/2006/main">
  <p:tag name="KSO_WM_BEAUTIFY_FLAG" val="#wm#"/>
  <p:tag name="KSO_WM_TEMPLATE_CATEGORY" val="custom"/>
  <p:tag name="KSO_WM_TEMPLATE_INDEX" val="20205176"/>
</p:tagLst>
</file>

<file path=ppt/tags/tag72.xml><?xml version="1.0" encoding="utf-8"?>
<p:tagLst xmlns:p="http://schemas.openxmlformats.org/presentationml/2006/main">
  <p:tag name="KSO_WM_UNIT_TABLE_BEAUTIFY" val="smartTable{615eb30f-d3be-4019-b073-390947bbe180}"/>
  <p:tag name="TABLE_ENDDRAG_ORIGIN_RECT" val="849*152"/>
  <p:tag name="TABLE_ENDDRAG_RECT" val="79*194*849*152"/>
</p:tagLst>
</file>

<file path=ppt/tags/tag73.xml><?xml version="1.0" encoding="utf-8"?>
<p:tagLst xmlns:p="http://schemas.openxmlformats.org/presentationml/2006/main">
  <p:tag name="KSO_WM_UNIT_TABLE_BEAUTIFY" val="smartTable{59ffa35b-c645-40fc-88af-2eef005a8794}"/>
  <p:tag name="TABLE_ENDDRAG_ORIGIN_RECT" val="849*152"/>
  <p:tag name="TABLE_ENDDRAG_RECT" val="79*194*849*152"/>
  <p:tag name="KSO_WM_BEAUTIFY_FLAG" val=""/>
</p:tagLst>
</file>

<file path=ppt/tags/tag74.xml><?xml version="1.0" encoding="utf-8"?>
<p:tagLst xmlns:p="http://schemas.openxmlformats.org/presentationml/2006/main">
  <p:tag name="KSO_WM_BEAUTIFY_FLAG" val="#wm#"/>
  <p:tag name="KSO_WM_TEMPLATE_CATEGORY" val="custom"/>
  <p:tag name="KSO_WM_TEMPLATE_INDEX" val="20205176"/>
</p:tagLst>
</file>

<file path=ppt/tags/tag75.xml><?xml version="1.0" encoding="utf-8"?>
<p:tagLst xmlns:p="http://schemas.openxmlformats.org/presentationml/2006/main">
  <p:tag name="KSO_WM_UNIT_TABLE_BEAUTIFY" val="smartTable{48616bef-d604-420d-ae10-3c635e4bf166}"/>
  <p:tag name="TABLE_ENDDRAG_ORIGIN_RECT" val="849*156"/>
  <p:tag name="TABLE_ENDDRAG_RECT" val="23*361*849*156"/>
</p:tagLst>
</file>

<file path=ppt/tags/tag76.xml><?xml version="1.0" encoding="utf-8"?>
<p:tagLst xmlns:p="http://schemas.openxmlformats.org/presentationml/2006/main">
  <p:tag name="KSO_WM_BEAUTIFY_FLAG" val=""/>
</p:tagLst>
</file>

<file path=ppt/tags/tag77.xml><?xml version="1.0" encoding="utf-8"?>
<p:tagLst xmlns:p="http://schemas.openxmlformats.org/presentationml/2006/main">
  <p:tag name="KSO_WM_BEAUTIFY_FLAG" val="#wm#"/>
  <p:tag name="KSO_WM_TEMPLATE_CATEGORY" val="custom"/>
  <p:tag name="KSO_WM_TEMPLATE_INDEX" val="20205176"/>
</p:tagLst>
</file>

<file path=ppt/tags/tag78.xml><?xml version="1.0" encoding="utf-8"?>
<p:tagLst xmlns:p="http://schemas.openxmlformats.org/presentationml/2006/main">
  <p:tag name="KSO_WM_BEAUTIFY_FLAG" val=""/>
</p:tagLst>
</file>

<file path=ppt/tags/tag79.xml><?xml version="1.0" encoding="utf-8"?>
<p:tagLst xmlns:p="http://schemas.openxmlformats.org/presentationml/2006/main">
  <p:tag name="KSO_WM_UNIT_TABLE_BEAUTIFY" val="smartTable{48616bef-d604-420d-ae10-3c635e4bf166}"/>
  <p:tag name="TABLE_ENDDRAG_ORIGIN_RECT" val="849*156"/>
  <p:tag name="TABLE_ENDDRAG_RECT" val="23*361*849*156"/>
  <p:tag name="KSO_WM_BEAUTIFY_FLAG" val=""/>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0.xml><?xml version="1.0" encoding="utf-8"?>
<p:tagLst xmlns:p="http://schemas.openxmlformats.org/presentationml/2006/main">
  <p:tag name="KSO_WM_BEAUTIFY_FLAG" val=""/>
</p:tagLst>
</file>

<file path=ppt/tags/tag81.xml><?xml version="1.0" encoding="utf-8"?>
<p:tagLst xmlns:p="http://schemas.openxmlformats.org/presentationml/2006/main">
  <p:tag name="KSO_WM_BEAUTIFY_FLAG" val=""/>
</p:tagLst>
</file>

<file path=ppt/tags/tag82.xml><?xml version="1.0" encoding="utf-8"?>
<p:tagLst xmlns:p="http://schemas.openxmlformats.org/presentationml/2006/main">
  <p:tag name="KSO_WM_BEAUTIFY_FLAG" val=""/>
</p:tagLst>
</file>

<file path=ppt/tags/tag83.xml><?xml version="1.0" encoding="utf-8"?>
<p:tagLst xmlns:p="http://schemas.openxmlformats.org/presentationml/2006/main">
  <p:tag name="KSO_WM_BEAUTIFY_FLAG" val="#wm#"/>
  <p:tag name="KSO_WM_TEMPLATE_CATEGORY" val="custom"/>
  <p:tag name="KSO_WM_TEMPLATE_INDEX" val="20205176"/>
</p:tagLst>
</file>

<file path=ppt/tags/tag84.xml><?xml version="1.0" encoding="utf-8"?>
<p:tagLst xmlns:p="http://schemas.openxmlformats.org/presentationml/2006/main">
  <p:tag name="KSO_WM_BEAUTIFY_FLAG" val=""/>
</p:tagLst>
</file>

<file path=ppt/tags/tag85.xml><?xml version="1.0" encoding="utf-8"?>
<p:tagLst xmlns:p="http://schemas.openxmlformats.org/presentationml/2006/main">
  <p:tag name="KSO_WM_BEAUTIFY_FLAG" val=""/>
</p:tagLst>
</file>

<file path=ppt/tags/tag86.xml><?xml version="1.0" encoding="utf-8"?>
<p:tagLst xmlns:p="http://schemas.openxmlformats.org/presentationml/2006/main">
  <p:tag name="KSO_WM_BEAUTIFY_FLAG" val="#wm#"/>
  <p:tag name="KSO_WM_TEMPLATE_CATEGORY" val="custom"/>
  <p:tag name="KSO_WM_TEMPLATE_INDEX" val="20205176"/>
</p:tagLst>
</file>

<file path=ppt/tags/tag87.xml><?xml version="1.0" encoding="utf-8"?>
<p:tagLst xmlns:p="http://schemas.openxmlformats.org/presentationml/2006/main">
  <p:tag name="COMMONDATA" val="eyJoZGlkIjoiY2ZmOTMyMTQxMjIyZTE2NzRlMzU1NGRjNzEzYjU2Y2QifQ=="/>
  <p:tag name="KSO_WPP_MARK_KEY" val="49250338-fd7f-4fe0-b70f-3e48def79c12"/>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gs>
            <a:gs pos="100000">
              <a:schemeClr val="phClr">
                <a:lumMod val="85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1609</Words>
  <Application>WPS 演示</Application>
  <PresentationFormat>宽屏</PresentationFormat>
  <Paragraphs>301</Paragraphs>
  <Slides>8</Slides>
  <Notes>4</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8</vt:i4>
      </vt:variant>
    </vt:vector>
  </HeadingPairs>
  <TitlesOfParts>
    <vt:vector size="16" baseType="lpstr">
      <vt:lpstr>Arial</vt:lpstr>
      <vt:lpstr>宋体</vt:lpstr>
      <vt:lpstr>Wingdings</vt:lpstr>
      <vt:lpstr>Wingdings</vt:lpstr>
      <vt:lpstr>微软雅黑</vt:lpstr>
      <vt:lpstr>Calibri</vt:lpstr>
      <vt:lpstr>Arial Unicode MS</vt:lpstr>
      <vt:lpstr>Office 主题​​</vt:lpstr>
      <vt:lpstr>中国美术学院2023届毕业生去向填报指南</vt:lpstr>
      <vt:lpstr>登录填报流程</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孙楠</cp:lastModifiedBy>
  <cp:revision>183</cp:revision>
  <dcterms:created xsi:type="dcterms:W3CDTF">2019-06-19T02:08:00Z</dcterms:created>
  <dcterms:modified xsi:type="dcterms:W3CDTF">2023-05-18T09:52:14Z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2052-11.1.0.14309</vt:lpwstr>
  </property>
  <property fmtid="{D5CDD505-2E9C-101B-9397-08002B2CF9AE}" pid="3" name="ICV">
    <vt:lpwstr>068B238EC3FE48BE83F6275210F2DE38_11</vt:lpwstr>
  </property>
</Properties>
</file>